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428" r:id="rId3"/>
    <p:sldId id="259" r:id="rId4"/>
    <p:sldId id="258" r:id="rId5"/>
    <p:sldId id="430" r:id="rId6"/>
    <p:sldId id="429" r:id="rId7"/>
    <p:sldId id="431" r:id="rId8"/>
    <p:sldId id="432" r:id="rId9"/>
    <p:sldId id="433" r:id="rId10"/>
    <p:sldId id="434" r:id="rId11"/>
    <p:sldId id="435" r:id="rId12"/>
    <p:sldId id="455" r:id="rId13"/>
    <p:sldId id="436" r:id="rId14"/>
    <p:sldId id="437" r:id="rId15"/>
    <p:sldId id="438" r:id="rId16"/>
    <p:sldId id="439" r:id="rId17"/>
    <p:sldId id="272" r:id="rId18"/>
    <p:sldId id="456" r:id="rId19"/>
    <p:sldId id="440" r:id="rId20"/>
    <p:sldId id="441" r:id="rId21"/>
    <p:sldId id="442" r:id="rId22"/>
    <p:sldId id="443" r:id="rId23"/>
    <p:sldId id="444" r:id="rId24"/>
    <p:sldId id="445" r:id="rId25"/>
    <p:sldId id="447" r:id="rId26"/>
    <p:sldId id="446" r:id="rId27"/>
    <p:sldId id="457" r:id="rId28"/>
    <p:sldId id="448" r:id="rId29"/>
    <p:sldId id="449" r:id="rId30"/>
    <p:sldId id="450" r:id="rId31"/>
    <p:sldId id="451" r:id="rId32"/>
    <p:sldId id="452" r:id="rId33"/>
    <p:sldId id="453" r:id="rId34"/>
    <p:sldId id="454" r:id="rId35"/>
    <p:sldId id="290" r:id="rId36"/>
    <p:sldId id="293" r:id="rId37"/>
    <p:sldId id="383" r:id="rId38"/>
    <p:sldId id="291" r:id="rId39"/>
    <p:sldId id="382" r:id="rId40"/>
    <p:sldId id="295" r:id="rId41"/>
    <p:sldId id="458" r:id="rId42"/>
    <p:sldId id="459"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Marvin Round" panose="02000000000000000000" pitchFamily="2" charset="0"/>
      <p:regular r:id="rId51"/>
    </p:embeddedFont>
    <p:embeddedFont>
      <p:font typeface="PraterBlockPro" panose="020B0504010101020102" pitchFamily="34" charset="77"/>
      <p:regular r:id="rId52"/>
    </p:embeddedFont>
    <p:embeddedFont>
      <p:font typeface="Smoothy" pitchFamily="2" charset="77"/>
      <p:regular r:id="rId53"/>
    </p:embeddedFont>
    <p:embeddedFont>
      <p:font typeface="Smoothy Slanted" pitchFamily="2" charset="77"/>
      <p:italic r:id="rId54"/>
    </p:embeddedFont>
    <p:embeddedFont>
      <p:font typeface="Tahoma" panose="020B0604030504040204" pitchFamily="34" charset="0"/>
      <p:regular r:id="rId55"/>
      <p:bold r:id="rId56"/>
    </p:embeddedFont>
    <p:embeddedFont>
      <p:font typeface="Verdana" panose="020B0604030504040204" pitchFamily="34" charset="0"/>
      <p:regular r:id="rId57"/>
      <p:bold r:id="rId58"/>
      <p:italic r:id="rId59"/>
      <p:boldItalic r:id="rId60"/>
    </p:embeddedFont>
  </p:embeddedFontLst>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8" autoAdjust="0"/>
    <p:restoredTop sz="63521" autoAdjust="0"/>
  </p:normalViewPr>
  <p:slideViewPr>
    <p:cSldViewPr snapToGrid="0">
      <p:cViewPr varScale="1">
        <p:scale>
          <a:sx n="122" d="100"/>
          <a:sy n="122" d="100"/>
        </p:scale>
        <p:origin x="1048" y="192"/>
      </p:cViewPr>
      <p:guideLst/>
    </p:cSldViewPr>
  </p:slideViewPr>
  <p:outlineViewPr>
    <p:cViewPr>
      <p:scale>
        <a:sx n="33" d="100"/>
        <a:sy n="33" d="100"/>
      </p:scale>
      <p:origin x="0" y="-744"/>
    </p:cViewPr>
  </p:outlineViewPr>
  <p:notesTextViewPr>
    <p:cViewPr>
      <p:scale>
        <a:sx n="100" d="100"/>
        <a:sy n="100" d="100"/>
      </p:scale>
      <p:origin x="0" y="0"/>
    </p:cViewPr>
  </p:notesTextViewPr>
  <p:sorterViewPr>
    <p:cViewPr>
      <p:scale>
        <a:sx n="125" d="100"/>
        <a:sy n="125" d="100"/>
      </p:scale>
      <p:origin x="0" y="-9451"/>
    </p:cViewPr>
  </p:sorterViewPr>
  <p:notesViewPr>
    <p:cSldViewPr snapToGrid="0">
      <p:cViewPr>
        <p:scale>
          <a:sx n="100" d="100"/>
          <a:sy n="100" d="100"/>
        </p:scale>
        <p:origin x="1806" y="-12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endParaRPr lang="es-MX" sz="1200" b="0" i="0" strike="noStrike" cap="none" spc="0" baseline="0" dirty="0">
              <a:solidFill>
                <a:srgbClr val="000000"/>
              </a:solidFill>
              <a:effectLst/>
              <a:latin typeface="Calibri"/>
              <a:ea typeface="Calibri"/>
              <a:cs typeface="Calibri"/>
            </a:endParaRPr>
          </a:p>
          <a:p>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hablaremos sobre algo que se llama “género”. El género es una parte de quienes son.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Quizás aún están eligiendo su género. Quizás no saben aún si son hombre, mujer, persona no binaria o algún otro género. ¡Esto está totalmente bien! Pueden decir a las personas cuál es su género, sin importar cuáles partes del cuerpo tengan.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Pueden tomarse su tiempo para decidir su género.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811930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Si su grupo completó la actividad de enseñanza previa, pida que saquen sus fotografías. Si su grupo no completó la actividad de enseñanza previa, pueden hacer la actividad a continuación como diálogo en grupo.</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Todo el mundo, saquen su fotografía y póngala sobre su escritorio. Piensen en su género. ¿Son un hombre, una mujer o una persona no binaria? Recuerden, ustedes pueden decirnos cuál es su género. Yo no puedo decirles cuál es su género, y sus padres no pueden decirles cuál es su género. Solo ustedes pueden decir a las personas cuál es su género. </a:t>
            </a:r>
            <a:endParaRPr lang="en-US" i="1" dirty="0">
              <a:effectLst/>
            </a:endParaRP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Van a escribir su género debajo de su fotografía. </a:t>
            </a:r>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Apoye al grupo según sea necesario para escribir sus géneros en sus fotografías. Si el grupo no completó la actividad de enseñanza previa, pregunte si a alguien le gustaría compartir su género con el grupo.</a:t>
            </a:r>
            <a:endParaRPr lang="en-US" i="1" dirty="0">
              <a:effectLst/>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1177259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 Diga: </a:t>
            </a:r>
            <a:r>
              <a:rPr lang="es-MX" sz="1200" b="0" i="1" strike="noStrike" cap="none" spc="0" baseline="0" dirty="0">
                <a:solidFill>
                  <a:srgbClr val="000000"/>
                </a:solidFill>
                <a:effectLst/>
                <a:latin typeface="Calibri"/>
                <a:ea typeface="Calibri"/>
                <a:cs typeface="Calibri"/>
              </a:rPr>
              <a:t>¡Hicieron un excelente trabajo con el género! Ahora hablaremos sobre algo que se llama “transgénero”.</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80848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hemos estado hablando sobre cómo las personas pueden verse de muchas maneras diferentes. Recuerden: sin importar cuáles partes del cuerpo tiene una persona, puede decirnos cuál es su género.</a:t>
            </a:r>
          </a:p>
          <a:p>
            <a:pPr lvl="0"/>
            <a:endParaRPr lang="en-US" sz="1200" i="1" kern="1200" baseline="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Algunas veces, cuando una persona nace, un doctor dirá que es niño o niña. Cuando esa persona es un poco mayor, nos dice que el doctor se equivocó. Nos dice que su género no es lo que el doctor pensó que era cuando era bebé. Las personas cuyo género no es lo que dijo el doctor que era cuando eran bebés se llaman “personas transgénero”.</a:t>
            </a:r>
            <a:r>
              <a:rPr lang="es-MX" sz="1200" b="0" i="0" strike="noStrike" cap="none" spc="0" baseline="0" dirty="0">
                <a:solidFill>
                  <a:srgbClr val="000000"/>
                </a:solidFill>
                <a:effectLst/>
                <a:latin typeface="Calibri"/>
                <a:ea typeface="Calibri"/>
                <a:cs typeface="Calibri"/>
              </a:rPr>
              <a:t> </a:t>
            </a:r>
            <a:r>
              <a:rPr lang="es-MX" sz="1200" b="0" i="0" strike="noStrike" cap="none" spc="0" baseline="0" dirty="0">
                <a:solidFill>
                  <a:srgbClr val="C00000"/>
                </a:solidFill>
                <a:effectLst/>
                <a:latin typeface="Calibri"/>
                <a:ea typeface="Calibri"/>
                <a:cs typeface="Calibri"/>
              </a:rPr>
              <a:t>  </a:t>
            </a:r>
            <a:endParaRPr lang="en-US" sz="1200" b="1" kern="1200" dirty="0">
              <a:solidFill>
                <a:srgbClr val="C00000"/>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101153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veces, cuando un bebé nace, </a:t>
            </a:r>
            <a:r>
              <a:rPr lang="es-MX" sz="1200" b="0" i="1" strike="noStrike" cap="none" spc="0" baseline="0" dirty="0">
                <a:solidFill>
                  <a:srgbClr val="C00000"/>
                </a:solidFill>
                <a:effectLst/>
                <a:latin typeface="Calibri"/>
                <a:ea typeface="Calibri"/>
                <a:cs typeface="Calibri"/>
              </a:rPr>
              <a:t>con base en el cuerpo del bebé, el doctor dice que el bebé es niño.</a:t>
            </a:r>
            <a:r>
              <a:rPr lang="es-MX" sz="1200" b="0" i="1" strike="noStrike" cap="none" spc="0" baseline="0" dirty="0">
                <a:solidFill>
                  <a:srgbClr val="000000"/>
                </a:solidFill>
                <a:effectLst/>
                <a:latin typeface="Calibri"/>
                <a:ea typeface="Calibri"/>
                <a:cs typeface="Calibri"/>
              </a:rPr>
              <a:t> A medida que crece ese bebé, la persona informa a todo el mundo que no es niño. En realidad, es una mujer. A esto se le llama ser una “mujer trans”. </a:t>
            </a:r>
            <a:r>
              <a:rPr lang="es-MX" sz="1200" b="0" i="0" strike="noStrike" cap="none" spc="0" baseline="0" dirty="0">
                <a:solidFill>
                  <a:srgbClr val="000000"/>
                </a:solidFill>
                <a:effectLst/>
                <a:latin typeface="Calibri"/>
                <a:ea typeface="Calibri"/>
                <a:cs typeface="Calibri"/>
              </a:rPr>
              <a:t> </a:t>
            </a:r>
            <a:endParaRPr lang="en-US" dirty="0">
              <a:effectLst/>
            </a:endParaRPr>
          </a:p>
          <a:p>
            <a:r>
              <a:rPr lang="en-US" dirty="0"/>
              <a:t> </a:t>
            </a: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56308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 Diga: </a:t>
            </a:r>
            <a:r>
              <a:rPr lang="es-MX" sz="1200" b="0" i="1" strike="noStrike" cap="none" spc="0" baseline="0" dirty="0">
                <a:solidFill>
                  <a:srgbClr val="000000"/>
                </a:solidFill>
                <a:effectLst/>
                <a:latin typeface="Calibri"/>
                <a:ea typeface="Calibri"/>
                <a:cs typeface="Calibri"/>
              </a:rPr>
              <a:t>Algunas veces, cuando nace un bebé, el doctor dice que el bebé es una niña. A medida que crece ese bebé, la persona informa a todo el mundo que no es niña. En realidad, es un hombre. A esto se le llama ser “hombre trans”. </a:t>
            </a:r>
            <a:r>
              <a:rPr lang="es-MX" sz="1200" b="0"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s-MX" sz="1200" b="0" i="0" strike="noStrike" cap="none" spc="0" baseline="0" dirty="0">
              <a:solidFill>
                <a:srgbClr val="C00000"/>
              </a:solidFill>
              <a:effectLst/>
              <a:latin typeface="Calibri"/>
              <a:ea typeface="Calibri"/>
              <a:cs typeface="Calibri"/>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161410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Recuerden, sin importar cuál es su género, ustedes merecen amor y respeto. Todos los hombres, mujeres, personas no binarias y personas transgénero son increíbles. Todo el mundo tiene derecho a sentirse seguro. ¡Ustedes son increíbles tal y como son!</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322801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Ahora es momento de hablar sobre algo llamado “pronombres”.</a:t>
            </a:r>
            <a:r>
              <a:rPr lang="es-MX" sz="1200" b="0" i="0" strike="noStrike" cap="none" spc="0" baseline="0">
                <a:solidFill>
                  <a:srgbClr val="000000"/>
                </a:solidFill>
                <a:effectLst/>
                <a:latin typeface="Calibri"/>
                <a:ea typeface="Calibri"/>
                <a:cs typeface="Calibri"/>
              </a:rPr>
              <a:t> </a:t>
            </a:r>
            <a:endParaRPr lang="en-US">
              <a:effectLst/>
            </a:endParaRP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2249956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Los pronombres son palabras que se usan para indicar a otras personas cuál es su género. Las personas usan pronombres cuando hablan de ustedes. Algunos pronombres son “él”, “ella” y “elle”.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376519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 Diga: </a:t>
            </a:r>
            <a:r>
              <a:rPr lang="es-MX" sz="1200" b="0" i="1" strike="noStrike" cap="none" spc="0" baseline="0" dirty="0">
                <a:solidFill>
                  <a:srgbClr val="000000"/>
                </a:solidFill>
                <a:effectLst/>
                <a:latin typeface="Calibri"/>
                <a:ea typeface="Calibri"/>
                <a:cs typeface="Calibri"/>
              </a:rPr>
              <a:t>El pronombre para una mujer es “ella”. Entonces, por ejemplo, si yo hablara de una mujer que juega soccer, diría: “</a:t>
            </a:r>
            <a:r>
              <a:rPr lang="es-MX" sz="1200" b="0" i="1" u="sng" strike="noStrike" cap="none" spc="0" baseline="0" dirty="0">
                <a:solidFill>
                  <a:srgbClr val="000000"/>
                </a:solidFill>
                <a:effectLst/>
                <a:uFill>
                  <a:solidFill>
                    <a:srgbClr val="000000"/>
                  </a:solidFill>
                </a:uFill>
                <a:latin typeface="Calibri"/>
                <a:ea typeface="Calibri"/>
                <a:cs typeface="Calibri"/>
              </a:rPr>
              <a:t>Ella</a:t>
            </a:r>
            <a:r>
              <a:rPr lang="es-MX" sz="1200" b="0" i="1" strike="noStrike" cap="none" spc="0" baseline="0" dirty="0">
                <a:solidFill>
                  <a:srgbClr val="000000"/>
                </a:solidFill>
                <a:effectLst/>
                <a:latin typeface="Calibri"/>
                <a:ea typeface="Calibri"/>
                <a:cs typeface="Calibri"/>
              </a:rPr>
              <a:t> es jugadora de soccer”.</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2490121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pronombre para un hombre es “él”. Entonces, por ejemplo, si yo hablara de un hombre que le gusta dibujar, podría decir: “</a:t>
            </a:r>
            <a:r>
              <a:rPr lang="es-MX" sz="1200" b="0" i="1" u="sng" strike="noStrike" cap="none" spc="0" baseline="0" dirty="0">
                <a:solidFill>
                  <a:srgbClr val="000000"/>
                </a:solidFill>
                <a:effectLst/>
                <a:uFill>
                  <a:solidFill>
                    <a:srgbClr val="000000"/>
                  </a:solidFill>
                </a:uFill>
                <a:latin typeface="Calibri"/>
                <a:ea typeface="Calibri"/>
                <a:cs typeface="Calibri"/>
              </a:rPr>
              <a:t>Él</a:t>
            </a:r>
            <a:r>
              <a:rPr lang="es-MX" sz="1200" b="0" i="1" strike="noStrike" cap="none" spc="0" baseline="0" dirty="0">
                <a:solidFill>
                  <a:srgbClr val="000000"/>
                </a:solidFill>
                <a:effectLst/>
                <a:latin typeface="Calibri"/>
                <a:ea typeface="Calibri"/>
                <a:cs typeface="Calibri"/>
              </a:rPr>
              <a:t> es un artista”.</a:t>
            </a:r>
            <a:endParaRPr lang="en-US" i="1" dirty="0">
              <a:effectLst/>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2615858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pronombre que usan muchas personas no binarias es “elle”.</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Entonces, por ejemplo, si yo hablara de una persona no binaria que juega juegos de video, podría decir: “</a:t>
            </a:r>
            <a:r>
              <a:rPr lang="es-MX" sz="1200" b="0" i="1" u="sng" strike="noStrike" cap="none" spc="0" baseline="0" dirty="0">
                <a:solidFill>
                  <a:srgbClr val="000000"/>
                </a:solidFill>
                <a:effectLst/>
                <a:uFill>
                  <a:solidFill>
                    <a:srgbClr val="000000"/>
                  </a:solidFill>
                </a:uFill>
                <a:latin typeface="Calibri"/>
                <a:ea typeface="Calibri"/>
                <a:cs typeface="Calibri"/>
              </a:rPr>
              <a:t>Elle</a:t>
            </a:r>
            <a:r>
              <a:rPr lang="es-MX" sz="1200" b="0" i="1" strike="noStrike" cap="none" spc="0" baseline="0" dirty="0">
                <a:solidFill>
                  <a:srgbClr val="000000"/>
                </a:solidFill>
                <a:effectLst/>
                <a:latin typeface="Calibri"/>
                <a:ea typeface="Calibri"/>
                <a:cs typeface="Calibri"/>
              </a:rPr>
              <a:t> es </a:t>
            </a:r>
            <a:r>
              <a:rPr lang="es-MX" sz="1200" b="0" i="0" strike="noStrike" cap="none" spc="0" baseline="0" dirty="0" err="1">
                <a:solidFill>
                  <a:srgbClr val="000000"/>
                </a:solidFill>
                <a:effectLst/>
                <a:latin typeface="Calibri"/>
                <a:ea typeface="Calibri"/>
                <a:cs typeface="Calibri"/>
              </a:rPr>
              <a:t>gamer</a:t>
            </a:r>
            <a:r>
              <a:rPr lang="es-MX" sz="1200" b="0" i="1" strike="noStrike" cap="none" spc="0" baseline="0" dirty="0">
                <a:solidFill>
                  <a:srgbClr val="000000"/>
                </a:solidFill>
                <a:effectLst/>
                <a:latin typeface="Calibri"/>
                <a:ea typeface="Calibri"/>
                <a:cs typeface="Calibri"/>
              </a:rPr>
              <a: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2043933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veces, las personas usan más de un pronombre. Por ejemplo, una persona no binaria podría decir que se puede usar ya sea “ella” o “elle” al hablar de ella. O un hombre podría decir que se puede usar “él” o “elle” al hablar de él. Esto es normal y también está bien.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Otras personas aún están decidiendo cuáles pronombres quieren usar. Quizás intenten usar un par de pronombres diferentes hasta decidir cuál se siente apropiado. Esto también está totalmente bien.</a:t>
            </a:r>
            <a:r>
              <a:rPr lang="es-MX" sz="1200" b="0" i="0" strike="noStrike" cap="none" spc="0" baseline="0" dirty="0">
                <a:solidFill>
                  <a:srgbClr val="000000"/>
                </a:solidFill>
                <a:effectLst/>
                <a:latin typeface="Calibri"/>
                <a:ea typeface="Calibri"/>
                <a:cs typeface="Calibri"/>
              </a:rPr>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215330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Si su grupo completó la actividad de enseñanza previa, usarán sus fotografías para esta diapositiva. Si su grupo no completó la actividad de enseñanza previa, pueden hacer la actividad a continuación como diálogo en grupo.</a:t>
            </a: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quiero que piensen en su pronombre, y escríbanlo junto a su género en su fotografía. Cuando las personas hablan de ustedes, ¿usan “ella”, “él” o “elle”? </a:t>
            </a:r>
          </a:p>
          <a:p>
            <a:pPr lvl="0"/>
            <a:endParaRPr lang="en-US" sz="1200" i="1"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Apoye al grupo según sea necesario para escribir sus pronombres en sus fotografías. Si el grupo no completó la actividad de enseñanza previa, pregunte si a alguien le gustaría compartir su pronombre o pronombres con el grupo.</a:t>
            </a:r>
            <a:endParaRPr lang="en-US" i="0" dirty="0">
              <a:effectLst/>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214516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veces, quizás no sepan el género de una persona. Una manera respetuosa de preguntar el género de una persona es preguntar cuáles pronombres usa. Pueden preguntar: “¿Cuáles son sus pronombres?”. </a:t>
            </a: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¡No sería respetuoso preguntar: “¿Qué es?” o “¿Es hombre o mujer o qué?”!</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2831959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veces, las personas quizás pregunten su pronombre. También puede presentarse con sus pronombres para indicar a las personas cuál es su género. Podría decir: “Mi nombre es ____ y mi pronombre es ____”.</a:t>
            </a:r>
          </a:p>
          <a:p>
            <a:endParaRPr lang="en-US" i="1" baseline="0" dirty="0"/>
          </a:p>
          <a:p>
            <a:r>
              <a:rPr lang="es-MX" sz="1200" b="0" i="0" strike="noStrike" cap="none" spc="0" baseline="0" dirty="0">
                <a:solidFill>
                  <a:srgbClr val="000000"/>
                </a:solidFill>
                <a:effectLst/>
                <a:latin typeface="Calibri"/>
                <a:ea typeface="Calibri"/>
                <a:cs typeface="Calibri"/>
              </a:rPr>
              <a:t>Use como ejemplo su propio nombre y pronombre. Recorra el salón pidiendo al grupo que se presente con sus nombres y pronombres.</a:t>
            </a:r>
            <a:endParaRPr lang="en-US" i="0"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1068763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Lo último que haremos hoy es jugar un juego de pronombres.</a:t>
            </a:r>
            <a:r>
              <a:rPr lang="es-MX" sz="1200" b="0" i="0" strike="noStrike" cap="none" spc="0" baseline="0">
                <a:solidFill>
                  <a:srgbClr val="000000"/>
                </a:solidFill>
                <a:effectLst/>
                <a:latin typeface="Calibri"/>
                <a:ea typeface="Calibri"/>
                <a:cs typeface="Calibri"/>
              </a:rPr>
              <a:t> </a:t>
            </a:r>
            <a:endParaRPr lang="en-US">
              <a:effectLst/>
            </a:endParaRP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274137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las próximas diapositivas, les mostraré imágenes de personas. La diapositiva dirá el género de la persona. Ustedes decidirán cuál pronombre corresponde al género en la pantalla.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3389190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pronombre usarían ____? Muestren un dedo para “él”, dos dedos para “ella” o tres dedos para “elle”.</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ADD ANSWERS TO THIS SECTION ONCE PICTURES HAVE BEEN ADDED</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400580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Género: se refiere a la identidad de una persona como hombre, mujer o no binario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No binario: el género que no es hombre ni mujer		</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Hombre: el género que no es no binario ni mujer</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Mujer: el género que no es hombre ni no binario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Pronombres: palabras que se refieren al género, como él, ella y elle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Él: pronombre para un hombre</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Ella: pronombre para una mujer</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Elle: pronombre para una persona no binaria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pronombre usarían ____? Muestren un dedo para “él”, dos dedos para “ella” o tres dedos para “elle”.</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ADD ANSWERS TO THIS SECTION ONCE PICTURES HAVE BEEN ADDED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3914803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pronombre usarían ____? Muestren un dedo para “él”, dos dedos para “ella” o tres dedos para “elle”.</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ADD ANSWERS TO THIS SECTION ONCE PICTURES HAVE BEEN ADDED</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2664129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pronombre usarían ____? Muestren un dedo para “él”, dos dedos para “ella” o tres dedos para “elle”.</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ADD ANSWERS TO THIS SECTION ONCE PICTURES HAVE BEEN ADDED</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2587819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pronombre usarían ____? Muestren un dedo para “él”, dos dedos para “ella” o tres dedos para “elle”.</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ADD ANSWERS TO THIS SECTION ONCE PICTURES HAVE BEEN ADDED</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315008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pronombre usarían ____? Muestren un dedo para “él”, dos dedos para “ella” o tres dedos para “elle”.</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ADD ANSWERS TO THIS SECTION ONCE PICTURES HAVE BEEN ADDED</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3044830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Tres géneros de personas son “hombre”, “mujer y “persona no binaria”. ¿Es cierto?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Recuerden: el género es una parte de quienes son. Podrían decir que son un hombre, una mujer o una persona no binaria.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¿Deben ser respetadas las personas de cualquier género? Muestren un pulgar hacia arriba para un sí o un pulgar hacia abajo para un no.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Sin importar cuál sea su género, deben ser respetadas. Todos los hombres, mujeres, personas no binarias y personas transgénero merecen respeto.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¿Sobre cuáles pronombres hablamos en clase hoy? Muestren un dedo para “él”, dos dedos para “ella”, tres dedos para “elle” o cuatro dedos para “todos las anteriores”.</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Hablamos sobre todos estos pronombres hoy. Los pronombres son palabras que las personas usan para referirse a su género. Una persona que es hombre usa “él”. Una persona que es mujer usa “ella”. Una persona que es no binaria quizás use “elle”. </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41</a:t>
            </a:fld>
            <a:endParaRPr lang="en-US"/>
          </a:p>
        </p:txBody>
      </p:sp>
    </p:spTree>
    <p:extLst>
      <p:ext uri="{BB962C8B-B14F-4D97-AF65-F5344CB8AC3E}">
        <p14:creationId xmlns:p14="http://schemas.microsoft.com/office/powerpoint/2010/main" val="3856767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42</a:t>
            </a:fld>
            <a:endParaRPr lang="en-US"/>
          </a:p>
        </p:txBody>
      </p:sp>
    </p:spTree>
    <p:extLst>
      <p:ext uri="{BB962C8B-B14F-4D97-AF65-F5344CB8AC3E}">
        <p14:creationId xmlns:p14="http://schemas.microsoft.com/office/powerpoint/2010/main" val="282409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 muy importante que todo el se sienta seguro y respetado en nuestra clase, sin importar cuál sea su género. Sería irrespetuoso decir algo como “guácala” o “qué asco” al ver las imágenes y hablar sobre géneros. No queremos que nadie se sienta mal por quien es. Indíquenme con un pulgar hacia arriba si están de acuerdo con ser respetuosos en la clase hoy.</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171264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hablaremos sobre personas! Las personas son geniales y las personas son muy diferentes. Una manera en que las personas nos indican quiénes son es a través del género. El género es cómo alguien nos indica si es un hombre, una mujer o una persona no binaria. Levanten la mano si “no binario” es una frase que no habían escuchado antes.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¡Está bien! “No binario” es un término nuevo para muchos de ustedes. Practiquemos diciendo juntos: “no binario”. </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130282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Algunas personas nos dicen que su género es mujer. ¡Las mujeres pueden verse de muchas maneras diferentes! Algunas mujeres tienen cabello corto y otras mujeres tienen cabello largo. Algunas mujeres se depilan las piernas y usan maquillaje, y otras mujeres no. A algunas mujeres les gusta usar vestidos, y otras mujeres prefieren pantalones. ¡Todo esto es increíble! </a:t>
            </a:r>
            <a:endParaRPr lang="en-US" i="1"/>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179000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personas nos dicen que su género es hombre. ¡Los hombres pueden verse de muchas maneras diferentes! Algunos hombres tienen cabello corto y otros hombres tienen cabello largo. Algunos hombres tienen bigote y barba, y otros hombres se rasuran la cara. A algunos hombres les gusta usar vestidos y maquillaje, y otros hombres prefieren pantalones. ¡Todo esto es increíble también! </a:t>
            </a:r>
            <a:endParaRPr lang="en-US" i="1" dirty="0"/>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244038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Algunas personas son no binarias, lo que significa que no son hombre ni mujer. Algunas personas no binarias dicen que son entre hombre y mujer, y otros dicen que son ambos, hombre y mujer.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1" strike="noStrike" cap="none" spc="0" baseline="0" dirty="0">
                <a:solidFill>
                  <a:srgbClr val="000000"/>
                </a:solidFill>
                <a:effectLst/>
                <a:latin typeface="Calibri"/>
                <a:ea typeface="Calibri"/>
                <a:cs typeface="Calibri"/>
              </a:rPr>
              <a:t>¡Las personas no binarias pueden verse de muchas maneras diferentes también! Algunas personas no binarias tienen cabello corto, y otras tienen cabello largo. Algunas personas no binarias tienen bigote y barba, y otras se rasuran la cara. A algunas personas no binarias les gusta usar vestidos y maquillaje, y otras prefieren pantalones. Todos los géneros de personas pueden verse de muchas maneras diferentes ¡y eso es increíble!</a:t>
            </a:r>
            <a:endParaRPr lang="en-US" i="1"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180352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6.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1.png"/><Relationship Id="rId7"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image" Target="../media/image55.png"/><Relationship Id="rId4" Type="http://schemas.openxmlformats.org/officeDocument/2006/relationships/image" Target="../media/image36.png"/><Relationship Id="rId9" Type="http://schemas.openxmlformats.org/officeDocument/2006/relationships/image" Target="../media/image54.png"/></Relationships>
</file>

<file path=ppt/slides/_rels/slide2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2.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1.jpeg"/><Relationship Id="rId7"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4.png"/></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5.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d80e96d-8445-4a73-921a-9f6810ddb6fa@namprd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10" y="51794"/>
            <a:ext cx="12192000" cy="68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733211" y="683171"/>
            <a:ext cx="3200400" cy="1200329"/>
          </a:xfrm>
          <a:prstGeom prst="rect">
            <a:avLst/>
          </a:prstGeom>
          <a:noFill/>
        </p:spPr>
        <p:txBody>
          <a:bodyPr wrap="square" rtlCol="0">
            <a:spAutoFit/>
          </a:bodyPr>
          <a:lstStyle/>
          <a:p>
            <a:pPr algn="ctr"/>
            <a:r>
              <a:rPr lang="es-MX" sz="3600" i="0" strike="noStrike" cap="none" spc="0" baseline="0" dirty="0">
                <a:solidFill>
                  <a:srgbClr val="000000"/>
                </a:solidFill>
                <a:effectLst/>
                <a:latin typeface="Smoothy" pitchFamily="2" charset="77"/>
                <a:ea typeface="Tahoma"/>
                <a:cs typeface="Tahoma"/>
              </a:rPr>
              <a:t>¡Usted es </a:t>
            </a:r>
          </a:p>
          <a:p>
            <a:pPr algn="ctr"/>
            <a:r>
              <a:rPr lang="es-MX" sz="3600" i="0" strike="noStrike" cap="none" spc="0" baseline="0" dirty="0">
                <a:solidFill>
                  <a:srgbClr val="000000"/>
                </a:solidFill>
                <a:effectLst/>
                <a:latin typeface="Smoothy" pitchFamily="2" charset="77"/>
                <a:ea typeface="Tahoma"/>
                <a:cs typeface="Tahoma"/>
              </a:rPr>
              <a:t>increíble!</a:t>
            </a:r>
            <a:endParaRPr lang="en-US" sz="3600" dirty="0">
              <a:latin typeface="Smoothy" pitchFamily="2" charset="77"/>
              <a:ea typeface="Tahoma" panose="020B0604030504040204" pitchFamily="34" charset="0"/>
              <a:cs typeface="Tahoma" panose="020B0604030504040204" pitchFamily="34" charset="0"/>
            </a:endParaRPr>
          </a:p>
        </p:txBody>
      </p:sp>
      <p:sp>
        <p:nvSpPr>
          <p:cNvPr id="5"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830386" y="223784"/>
            <a:ext cx="1322424" cy="523220"/>
          </a:xfrm>
          <a:prstGeom prst="rect">
            <a:avLst/>
          </a:prstGeom>
        </p:spPr>
      </p:pic>
      <p:sp>
        <p:nvSpPr>
          <p:cNvPr id="8" name="TextBox 7">
            <a:extLst>
              <a:ext uri="{FF2B5EF4-FFF2-40B4-BE49-F238E27FC236}">
                <a16:creationId xmlns:a16="http://schemas.microsoft.com/office/drawing/2014/main" id="{625B0921-55D2-8DEE-4AE4-243CD7841683}"/>
              </a:ext>
            </a:extLst>
          </p:cNvPr>
          <p:cNvSpPr txBox="1"/>
          <p:nvPr/>
        </p:nvSpPr>
        <p:spPr>
          <a:xfrm>
            <a:off x="1480679" y="2467345"/>
            <a:ext cx="4395681" cy="1569660"/>
          </a:xfrm>
          <a:prstGeom prst="rect">
            <a:avLst/>
          </a:prstGeom>
          <a:solidFill>
            <a:schemeClr val="bg1"/>
          </a:solidFill>
        </p:spPr>
        <p:txBody>
          <a:bodyPr wrap="square" rtlCol="0">
            <a:spAutoFit/>
          </a:bodyPr>
          <a:lstStyle/>
          <a:p>
            <a:r>
              <a:rPr lang="es-MX" sz="9600" b="1" dirty="0">
                <a:latin typeface="PraterBlockPro" panose="020B0504010101020102" pitchFamily="34" charset="77"/>
                <a:cs typeface="PraterBlockPro" panose="020B0504010101020102" pitchFamily="34" charset="77"/>
              </a:rPr>
              <a:t>Género</a:t>
            </a:r>
          </a:p>
        </p:txBody>
      </p:sp>
      <p:sp>
        <p:nvSpPr>
          <p:cNvPr id="4" name="Rectangle 3">
            <a:extLst>
              <a:ext uri="{FF2B5EF4-FFF2-40B4-BE49-F238E27FC236}">
                <a16:creationId xmlns:a16="http://schemas.microsoft.com/office/drawing/2014/main" id="{5B5180AC-B62D-694F-A7C8-C87EB8392313}"/>
              </a:ext>
            </a:extLst>
          </p:cNvPr>
          <p:cNvSpPr/>
          <p:nvPr/>
        </p:nvSpPr>
        <p:spPr>
          <a:xfrm>
            <a:off x="2017986" y="153932"/>
            <a:ext cx="4855780" cy="508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DD8C07D-D184-8B07-2194-D04111B271C7}"/>
              </a:ext>
            </a:extLst>
          </p:cNvPr>
          <p:cNvSpPr txBox="1"/>
          <p:nvPr/>
        </p:nvSpPr>
        <p:spPr>
          <a:xfrm>
            <a:off x="1855763" y="72814"/>
            <a:ext cx="6394409" cy="646331"/>
          </a:xfrm>
          <a:prstGeom prst="rect">
            <a:avLst/>
          </a:prstGeom>
          <a:noFill/>
        </p:spPr>
        <p:txBody>
          <a:bodyPr wrap="square" rtlCol="0">
            <a:spAutoFit/>
          </a:bodyPr>
          <a:lstStyle/>
          <a:p>
            <a:r>
              <a:rPr lang="es-MX" sz="3600" b="1" dirty="0">
                <a:latin typeface="Marvin Round" panose="02000000000000000000" pitchFamily="2" charset="0"/>
              </a:rPr>
              <a:t>MIS DERECHOS, MI VIDA</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311279" y="4546780"/>
            <a:ext cx="11592231" cy="779929"/>
          </a:xfrm>
          <a:prstGeom prst="rect">
            <a:avLst/>
          </a:prstGeom>
        </p:spPr>
      </p:pic>
      <p:sp>
        <p:nvSpPr>
          <p:cNvPr id="9" name="Rectangle 8"/>
          <p:cNvSpPr/>
          <p:nvPr/>
        </p:nvSpPr>
        <p:spPr>
          <a:xfrm>
            <a:off x="673245" y="5111176"/>
            <a:ext cx="10868297" cy="1310640"/>
          </a:xfrm>
          <a:prstGeom prst="rect">
            <a:avLst/>
          </a:prstGeom>
        </p:spPr>
        <p:txBody>
          <a:bodyPr wrap="square">
            <a:spAutoFit/>
          </a:bodyPr>
          <a:lstStyle/>
          <a:p>
            <a:pPr lvl="0" algn="ctr"/>
            <a:r>
              <a:rPr lang="es-MX" sz="4000" b="1" i="0" strike="noStrike" cap="none" spc="0" baseline="0">
                <a:solidFill>
                  <a:srgbClr val="000000"/>
                </a:solidFill>
                <a:effectLst/>
                <a:latin typeface="Tahoma"/>
                <a:ea typeface="Tahoma"/>
                <a:cs typeface="Tahoma"/>
              </a:rPr>
              <a:t>Quizás aún busca el género que más aplica a usted. ¡Esto está bien!</a:t>
            </a:r>
          </a:p>
        </p:txBody>
      </p:sp>
      <p:sp>
        <p:nvSpPr>
          <p:cNvPr id="11" name="Rectangle 10"/>
          <p:cNvSpPr/>
          <p:nvPr/>
        </p:nvSpPr>
        <p:spPr>
          <a:xfrm>
            <a:off x="8308378" y="2647771"/>
            <a:ext cx="2224432" cy="707886"/>
          </a:xfrm>
          <a:prstGeom prst="rect">
            <a:avLst/>
          </a:prstGeom>
        </p:spPr>
        <p:txBody>
          <a:bodyPr wrap="square">
            <a:spAutoFit/>
          </a:bodyPr>
          <a:lstStyle/>
          <a:p>
            <a:pPr lvl="0"/>
            <a:r>
              <a:rPr lang="es-MX" sz="4000" b="1" i="0" strike="noStrike" cap="none" spc="0" baseline="0" dirty="0">
                <a:solidFill>
                  <a:srgbClr val="000000"/>
                </a:solidFill>
                <a:effectLst/>
                <a:latin typeface="Tahoma"/>
                <a:ea typeface="Tahoma"/>
                <a:cs typeface="Tahoma"/>
              </a:rPr>
              <a:t>Hombre</a:t>
            </a:r>
            <a:endPar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447773" y="2730988"/>
            <a:ext cx="2255112" cy="701040"/>
          </a:xfrm>
          <a:prstGeom prst="rect">
            <a:avLst/>
          </a:prstGeom>
        </p:spPr>
        <p:txBody>
          <a:bodyPr wrap="square">
            <a:spAutoFit/>
          </a:bodyPr>
          <a:lstStyle/>
          <a:p>
            <a:pPr lvl="0"/>
            <a:r>
              <a:rPr lang="es-MX" sz="4000" b="1" i="0" strike="noStrike" cap="none" spc="0" baseline="0">
                <a:solidFill>
                  <a:srgbClr val="000000"/>
                </a:solidFill>
                <a:effectLst/>
                <a:latin typeface="Tahoma"/>
                <a:ea typeface="Tahoma"/>
                <a:cs typeface="Tahoma"/>
              </a:rPr>
              <a:t>Mujer</a:t>
            </a:r>
            <a:endParaRPr lang="en-US" sz="40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3515740" y="50223"/>
            <a:ext cx="5581666" cy="1188720"/>
          </a:xfrm>
          <a:prstGeom prst="rect">
            <a:avLst/>
          </a:prstGeom>
        </p:spPr>
        <p:txBody>
          <a:bodyPr wrap="square">
            <a:spAutoFit/>
          </a:bodyPr>
          <a:lstStyle/>
          <a:p>
            <a:pPr lvl="0"/>
            <a:r>
              <a:rPr lang="es-MX" sz="7200" b="1" i="0" strike="noStrike" cap="none" spc="0" baseline="0">
                <a:solidFill>
                  <a:srgbClr val="000000"/>
                </a:solidFill>
                <a:effectLst/>
                <a:latin typeface="Tahoma"/>
                <a:ea typeface="Tahoma"/>
                <a:cs typeface="Tahoma"/>
              </a:rPr>
              <a:t>No binario</a:t>
            </a:r>
            <a:endParaRPr lang="en-US" sz="72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8173124" y="1549345"/>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17" name="Rectangle 16"/>
          <p:cNvSpPr/>
          <p:nvPr/>
        </p:nvSpPr>
        <p:spPr>
          <a:xfrm>
            <a:off x="2939435" y="1485409"/>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3075" name="Picture 3" descr="2df2a1da-b47e-456f-9c54-3bed7d1fd0c5@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43079" y="1068411"/>
            <a:ext cx="6966450" cy="39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8197740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207" y="167007"/>
            <a:ext cx="10515600" cy="1325563"/>
          </a:xfrm>
        </p:spPr>
        <p:txBody>
          <a:bodyPr>
            <a:normAutofit/>
          </a:bodyPr>
          <a:lstStyle/>
          <a:p>
            <a:r>
              <a:rPr lang="es-MX" sz="5400" b="1" i="0" strike="noStrike" cap="none" spc="0" baseline="0">
                <a:solidFill>
                  <a:srgbClr val="000000"/>
                </a:solidFill>
                <a:effectLst/>
                <a:latin typeface="Tahoma"/>
                <a:ea typeface="Tahoma"/>
                <a:cs typeface="Tahoma"/>
              </a:rPr>
              <a:t>¿Cuál es su género?</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7" name="Picture 2" descr="f07587e9-79ba-4f03-b119-1af0f9d8f5c7@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9142" y="891572"/>
            <a:ext cx="9843668" cy="554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34001" y="5659079"/>
            <a:ext cx="3346411" cy="822960"/>
          </a:xfrm>
          <a:prstGeom prst="rect">
            <a:avLst/>
          </a:prstGeom>
        </p:spPr>
        <p:txBody>
          <a:bodyPr wrap="square">
            <a:spAutoFit/>
          </a:bodyPr>
          <a:lstStyle/>
          <a:p>
            <a:pPr lvl="0"/>
            <a:r>
              <a:rPr lang="es-MX" sz="4800" b="1" i="0" strike="noStrike" cap="none" spc="0" baseline="0">
                <a:solidFill>
                  <a:srgbClr val="000000"/>
                </a:solidFill>
                <a:effectLst/>
                <a:latin typeface="Tahoma"/>
                <a:ea typeface="Tahoma"/>
                <a:cs typeface="Tahoma"/>
              </a:rPr>
              <a:t>Mujer</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9544953" y="5661878"/>
            <a:ext cx="3346411" cy="822960"/>
          </a:xfrm>
          <a:prstGeom prst="rect">
            <a:avLst/>
          </a:prstGeom>
        </p:spPr>
        <p:txBody>
          <a:bodyPr wrap="square">
            <a:spAutoFit/>
          </a:bodyPr>
          <a:lstStyle/>
          <a:p>
            <a:pPr lvl="0"/>
            <a:r>
              <a:rPr lang="es-MX" sz="4800" b="1" i="0" strike="noStrike" cap="none" spc="0" baseline="0">
                <a:solidFill>
                  <a:srgbClr val="000000"/>
                </a:solidFill>
                <a:effectLst/>
                <a:latin typeface="Tahoma"/>
                <a:ea typeface="Tahoma"/>
                <a:cs typeface="Tahoma"/>
              </a:rPr>
              <a:t>Hombre</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4356852" y="5709980"/>
            <a:ext cx="4545267" cy="822960"/>
          </a:xfrm>
          <a:prstGeom prst="rect">
            <a:avLst/>
          </a:prstGeom>
        </p:spPr>
        <p:txBody>
          <a:bodyPr wrap="square">
            <a:spAutoFit/>
          </a:bodyPr>
          <a:lstStyle/>
          <a:p>
            <a:pPr lvl="0"/>
            <a:r>
              <a:rPr lang="es-MX" sz="4800" b="1" i="0" strike="noStrike" cap="none" spc="0" baseline="0">
                <a:solidFill>
                  <a:srgbClr val="000000"/>
                </a:solidFill>
                <a:effectLst/>
                <a:latin typeface="Tahoma"/>
                <a:ea typeface="Tahoma"/>
                <a:cs typeface="Tahoma"/>
              </a:rPr>
              <a:t>No binario</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7497442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3038078" cy="6858000"/>
            <a:chOff x="-18695" y="-28468"/>
            <a:chExt cx="13038078"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5" y="-28468"/>
              <a:ext cx="11997335" cy="6858000"/>
            </a:xfrm>
            <a:prstGeom prst="rect">
              <a:avLst/>
            </a:prstGeom>
          </p:spPr>
        </p:pic>
        <p:sp>
          <p:nvSpPr>
            <p:cNvPr id="9" name="TextBox 8"/>
            <p:cNvSpPr txBox="1"/>
            <p:nvPr/>
          </p:nvSpPr>
          <p:spPr>
            <a:xfrm>
              <a:off x="8649835" y="1237716"/>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382827" y="2372296"/>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Transgénero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5279271" y="4633637"/>
              <a:ext cx="384706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Pronombres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68091" y="3662469"/>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9519320" y="5433000"/>
              <a:ext cx="2365496"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Juego de pronombres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2" descr="251ddd9c-6984-4e5d-a621-f8d45ab332b2@namprd16"/>
          <p:cNvPicPr>
            <a:picLocks noChangeAspect="1" noChangeArrowheads="1"/>
          </p:cNvPicPr>
          <p:nvPr/>
        </p:nvPicPr>
        <p:blipFill>
          <a:blip r:embed="rId4" cstate="print">
            <a:extLst>
              <a:ext uri="{28A0092B-C50C-407E-A947-70E740481C1C}">
                <a14:useLocalDpi xmlns:a14="http://schemas.microsoft.com/office/drawing/2010/main" val="0"/>
              </a:ext>
            </a:extLst>
          </a:blip>
          <a:srcRect l="3105" r="72404" b="56511"/>
          <a:stretch>
            <a:fillRect/>
          </a:stretch>
        </p:blipFill>
        <p:spPr bwMode="auto">
          <a:xfrm>
            <a:off x="3273099" y="1959107"/>
            <a:ext cx="1209711" cy="121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8bacd9ed-f1b6-4261-8db5-35951ea9e9bf@namprd16"/>
          <p:cNvPicPr>
            <a:picLocks noChangeAspect="1" noChangeArrowheads="1"/>
          </p:cNvPicPr>
          <p:nvPr/>
        </p:nvPicPr>
        <p:blipFill>
          <a:blip r:embed="rId5">
            <a:extLst>
              <a:ext uri="{28A0092B-C50C-407E-A947-70E740481C1C}">
                <a14:useLocalDpi xmlns:a14="http://schemas.microsoft.com/office/drawing/2010/main" val="0"/>
              </a:ext>
            </a:extLst>
          </a:blip>
          <a:srcRect l="29263" r="33081"/>
          <a:stretch>
            <a:fillRect/>
          </a:stretch>
        </p:blipFill>
        <p:spPr bwMode="auto">
          <a:xfrm>
            <a:off x="2341692" y="1796596"/>
            <a:ext cx="1109728" cy="166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507290" y="4696068"/>
            <a:ext cx="765573"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Ella</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448401" y="4696066"/>
            <a:ext cx="645104"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Él</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248952" y="4696066"/>
            <a:ext cx="958613"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Elle</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736233" y="668118"/>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736233" y="1273807"/>
            <a:ext cx="1604577" cy="461665"/>
          </a:xfrm>
          <a:prstGeom prst="rect">
            <a:avLst/>
          </a:prstGeom>
          <a:noFill/>
          <a:ln w="38100">
            <a:solidFill>
              <a:schemeClr val="tx1"/>
            </a:solidFill>
          </a:ln>
        </p:spPr>
        <p:txBody>
          <a:bodyPr wrap="square" rtlCol="0">
            <a:spAutoFit/>
          </a:bodyPr>
          <a:lstStyle/>
          <a:p>
            <a:r>
              <a:rPr lang="es-MX" sz="2400" b="1" i="0" strike="noStrike" cap="none" spc="0" baseline="0" dirty="0">
                <a:solidFill>
                  <a:srgbClr val="000000"/>
                </a:solidFill>
                <a:effectLst/>
                <a:latin typeface="Tahoma"/>
                <a:ea typeface="Tahoma"/>
                <a:cs typeface="Tahoma"/>
              </a:rPr>
              <a:t>Hombre</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6736233" y="1860603"/>
            <a:ext cx="1913600"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No binario</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23" name="Picture 2" descr="dcc53b1c-057f-400f-bd04-b70f0f70ed24@namprd16"/>
          <p:cNvPicPr>
            <a:picLocks noChangeAspect="1" noChangeArrowheads="1"/>
          </p:cNvPicPr>
          <p:nvPr/>
        </p:nvPicPr>
        <p:blipFill>
          <a:blip r:embed="rId6">
            <a:extLst>
              <a:ext uri="{28A0092B-C50C-407E-A947-70E740481C1C}">
                <a14:useLocalDpi xmlns:a14="http://schemas.microsoft.com/office/drawing/2010/main" val="0"/>
              </a:ext>
            </a:extLst>
          </a:blip>
          <a:srcRect r="50518"/>
          <a:stretch>
            <a:fillRect/>
          </a:stretch>
        </p:blipFill>
        <p:spPr bwMode="auto">
          <a:xfrm>
            <a:off x="6183655" y="4894261"/>
            <a:ext cx="1992631" cy="226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8115776" y="5703793"/>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7"/>
          <a:stretch>
            <a:fillRect/>
          </a:stretch>
        </p:blipFill>
        <p:spPr>
          <a:xfrm>
            <a:off x="2374035" y="3356829"/>
            <a:ext cx="1694056" cy="1186374"/>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20246" y="2039895"/>
            <a:ext cx="1452282" cy="1246094"/>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9" name="Footer Placeholder 3">
            <a:extLst>
              <a:ext uri="{FF2B5EF4-FFF2-40B4-BE49-F238E27FC236}">
                <a16:creationId xmlns:a16="http://schemas.microsoft.com/office/drawing/2014/main" id="{4CFD6B6D-EA27-5842-B5F5-B7CC24C9EA44}"/>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32" name="TextBox 31">
            <a:extLst>
              <a:ext uri="{FF2B5EF4-FFF2-40B4-BE49-F238E27FC236}">
                <a16:creationId xmlns:a16="http://schemas.microsoft.com/office/drawing/2014/main" id="{0E4BAFD7-401D-104F-A2E5-0096BA12046F}"/>
              </a:ext>
            </a:extLst>
          </p:cNvPr>
          <p:cNvSpPr txBox="1"/>
          <p:nvPr/>
        </p:nvSpPr>
        <p:spPr>
          <a:xfrm>
            <a:off x="1813716" y="139339"/>
            <a:ext cx="4600073" cy="646331"/>
          </a:xfrm>
          <a:prstGeom prst="rect">
            <a:avLst/>
          </a:prstGeom>
          <a:solidFill>
            <a:schemeClr val="bg1"/>
          </a:solidFill>
        </p:spPr>
        <p:txBody>
          <a:bodyPr wrap="square">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10762227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154" y="-97364"/>
            <a:ext cx="4680132" cy="1325563"/>
          </a:xfrm>
        </p:spPr>
        <p:txBody>
          <a:bodyPr>
            <a:normAutofit/>
          </a:bodyPr>
          <a:lstStyle/>
          <a:p>
            <a:r>
              <a:rPr lang="es-MX" sz="5400" b="1" i="0" strike="noStrike" cap="none" spc="0" baseline="0">
                <a:solidFill>
                  <a:srgbClr val="000000"/>
                </a:solidFill>
                <a:effectLst/>
                <a:latin typeface="Tahoma"/>
                <a:ea typeface="Tahoma"/>
                <a:cs typeface="Tahoma"/>
              </a:rPr>
              <a:t>Transgénero</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11289" y="4892114"/>
            <a:ext cx="11760009" cy="1737360"/>
          </a:xfrm>
          <a:prstGeom prst="rect">
            <a:avLst/>
          </a:prstGeom>
          <a:noFill/>
        </p:spPr>
        <p:txBody>
          <a:bodyPr wrap="square" rtlCol="0">
            <a:spAutoFit/>
          </a:bodyPr>
          <a:lstStyle/>
          <a:p>
            <a:pPr algn="ctr"/>
            <a:r>
              <a:rPr lang="es-MX" sz="3600" b="1" i="0" strike="noStrike" cap="none" spc="0" baseline="0">
                <a:solidFill>
                  <a:srgbClr val="000000"/>
                </a:solidFill>
                <a:effectLst/>
                <a:latin typeface="Tahoma"/>
                <a:ea typeface="Tahoma"/>
                <a:cs typeface="Tahoma"/>
              </a:rPr>
              <a:t>Las personas transgénero tienen un género que es diferente al género que dijo el doctor cuando nacieron. </a:t>
            </a:r>
            <a:endParaRPr lang="en-US" sz="3600" b="1">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24896" y="4355007"/>
            <a:ext cx="11592231" cy="779929"/>
          </a:xfrm>
          <a:prstGeom prst="rect">
            <a:avLst/>
          </a:prstGeom>
        </p:spPr>
      </p:pic>
      <p:pic>
        <p:nvPicPr>
          <p:cNvPr id="11" name="Picture 2" descr="f8df2255-0d3d-417b-8ec5-d6338347f112@namprd16"/>
          <p:cNvPicPr>
            <a:picLocks noChangeAspect="1" noChangeArrowheads="1"/>
          </p:cNvPicPr>
          <p:nvPr/>
        </p:nvPicPr>
        <p:blipFill>
          <a:blip r:embed="rId4">
            <a:extLst>
              <a:ext uri="{28A0092B-C50C-407E-A947-70E740481C1C}">
                <a14:useLocalDpi xmlns:a14="http://schemas.microsoft.com/office/drawing/2010/main" val="0"/>
              </a:ext>
            </a:extLst>
          </a:blip>
          <a:srcRect r="72204" b="60469"/>
          <a:stretch>
            <a:fillRect/>
          </a:stretch>
        </p:blipFill>
        <p:spPr bwMode="auto">
          <a:xfrm>
            <a:off x="7334382" y="1220707"/>
            <a:ext cx="4414338" cy="345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251ddd9c-6984-4e5d-a621-f8d45ab332b2@namprd16"/>
          <p:cNvPicPr>
            <a:picLocks noChangeAspect="1" noChangeArrowheads="1"/>
          </p:cNvPicPr>
          <p:nvPr/>
        </p:nvPicPr>
        <p:blipFill>
          <a:blip r:embed="rId5">
            <a:extLst>
              <a:ext uri="{28A0092B-C50C-407E-A947-70E740481C1C}">
                <a14:useLocalDpi xmlns:a14="http://schemas.microsoft.com/office/drawing/2010/main" val="0"/>
              </a:ext>
            </a:extLst>
          </a:blip>
          <a:srcRect l="3105" r="72404" b="56511"/>
          <a:stretch>
            <a:fillRect/>
          </a:stretch>
        </p:blipFill>
        <p:spPr bwMode="auto">
          <a:xfrm>
            <a:off x="5616510" y="1137842"/>
            <a:ext cx="3545274" cy="35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8bacd9ed-f1b6-4261-8db5-35951ea9e9bf@namprd16"/>
          <p:cNvPicPr>
            <a:picLocks noChangeAspect="1" noChangeArrowheads="1"/>
          </p:cNvPicPr>
          <p:nvPr/>
        </p:nvPicPr>
        <p:blipFill>
          <a:blip r:embed="rId6">
            <a:extLst>
              <a:ext uri="{28A0092B-C50C-407E-A947-70E740481C1C}">
                <a14:useLocalDpi xmlns:a14="http://schemas.microsoft.com/office/drawing/2010/main" val="0"/>
              </a:ext>
            </a:extLst>
          </a:blip>
          <a:srcRect l="29263" r="33081"/>
          <a:stretch>
            <a:fillRect/>
          </a:stretch>
        </p:blipFill>
        <p:spPr bwMode="auto">
          <a:xfrm>
            <a:off x="984956" y="784493"/>
            <a:ext cx="3034604" cy="454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Callout 13"/>
          <p:cNvSpPr/>
          <p:nvPr/>
        </p:nvSpPr>
        <p:spPr>
          <a:xfrm rot="16944614">
            <a:off x="8000794" y="626136"/>
            <a:ext cx="1618633" cy="1756789"/>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071217" y="857825"/>
            <a:ext cx="1437143" cy="1158240"/>
          </a:xfrm>
          <a:prstGeom prst="rect">
            <a:avLst/>
          </a:prstGeom>
          <a:noFill/>
        </p:spPr>
        <p:txBody>
          <a:bodyPr wrap="square" rtlCol="0">
            <a:spAutoFit/>
          </a:bodyPr>
          <a:lstStyle/>
          <a:p>
            <a:pPr algn="ctr"/>
            <a:r>
              <a:rPr lang="es-MX" sz="1400" b="0" i="0" strike="noStrike" cap="none" spc="0" baseline="0" dirty="0">
                <a:solidFill>
                  <a:srgbClr val="000000"/>
                </a:solidFill>
                <a:effectLst/>
                <a:latin typeface="Tahoma"/>
                <a:ea typeface="Tahoma"/>
                <a:cs typeface="Tahoma"/>
              </a:rPr>
              <a:t>Mi género es diferente a lo que dijo el doctor cuando nací.</a:t>
            </a:r>
            <a:endParaRPr lang="en-US" sz="14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rot="21239664">
            <a:off x="4795256" y="1047674"/>
            <a:ext cx="1756789" cy="1618633"/>
            <a:chOff x="4503973" y="903782"/>
            <a:chExt cx="1756789" cy="1618633"/>
          </a:xfrm>
        </p:grpSpPr>
        <p:sp>
          <p:nvSpPr>
            <p:cNvPr id="15" name="Oval Callout 14"/>
            <p:cNvSpPr/>
            <p:nvPr/>
          </p:nvSpPr>
          <p:spPr>
            <a:xfrm rot="16944614">
              <a:off x="4573051" y="834704"/>
              <a:ext cx="1618633" cy="1756789"/>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360335">
              <a:off x="4655338" y="1067015"/>
              <a:ext cx="1437143" cy="1158240"/>
            </a:xfrm>
            <a:prstGeom prst="rect">
              <a:avLst/>
            </a:prstGeom>
            <a:noFill/>
          </p:spPr>
          <p:txBody>
            <a:bodyPr wrap="square" rtlCol="0">
              <a:spAutoFit/>
            </a:bodyPr>
            <a:lstStyle/>
            <a:p>
              <a:pPr algn="ctr"/>
              <a:r>
                <a:rPr lang="es-MX" sz="1400" b="0" i="0" strike="noStrike" cap="none" spc="0" baseline="0" dirty="0">
                  <a:solidFill>
                    <a:srgbClr val="000000"/>
                  </a:solidFill>
                  <a:effectLst/>
                  <a:latin typeface="Tahoma"/>
                  <a:ea typeface="Tahoma"/>
                  <a:cs typeface="Tahoma"/>
                </a:rPr>
                <a:t>Mi género es diferente a lo que dijo el doctor cuando nací.</a:t>
              </a:r>
              <a:endParaRPr lang="en-US" sz="1400" dirty="0">
                <a:latin typeface="Tahoma" panose="020B0604030504040204" pitchFamily="34" charset="0"/>
                <a:ea typeface="Tahoma" panose="020B0604030504040204" pitchFamily="34" charset="0"/>
                <a:cs typeface="Tahoma" panose="020B0604030504040204" pitchFamily="34" charset="0"/>
              </a:endParaRPr>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3724543" y="827960"/>
            <a:ext cx="484836" cy="412802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607131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720" y="-12999"/>
            <a:ext cx="4886741" cy="1325563"/>
          </a:xfrm>
        </p:spPr>
        <p:txBody>
          <a:bodyPr>
            <a:normAutofit/>
          </a:bodyPr>
          <a:lstStyle/>
          <a:p>
            <a:r>
              <a:rPr lang="es-MX" sz="5400" b="1" i="0" strike="noStrike" cap="none" spc="0" baseline="0">
                <a:solidFill>
                  <a:srgbClr val="000000"/>
                </a:solidFill>
                <a:effectLst/>
                <a:latin typeface="Tahoma"/>
                <a:ea typeface="Tahoma"/>
                <a:cs typeface="Tahoma"/>
              </a:rPr>
              <a:t>Mujer trans</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30499" y="5244729"/>
            <a:ext cx="11808822" cy="13106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Una mujer trans es una mujer cuyo doctor dijo que era niño cuando ella nació.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338795" y="4760118"/>
            <a:ext cx="11592231" cy="779929"/>
          </a:xfrm>
          <a:prstGeom prst="rect">
            <a:avLst/>
          </a:prstGeom>
        </p:spPr>
      </p:pic>
      <p:pic>
        <p:nvPicPr>
          <p:cNvPr id="11" name="Picture 3" descr="8bacd9ed-f1b6-4261-8db5-35951ea9e9bf@namprd16"/>
          <p:cNvPicPr>
            <a:picLocks noChangeAspect="1" noChangeArrowheads="1"/>
          </p:cNvPicPr>
          <p:nvPr/>
        </p:nvPicPr>
        <p:blipFill>
          <a:blip r:embed="rId4">
            <a:extLst>
              <a:ext uri="{28A0092B-C50C-407E-A947-70E740481C1C}">
                <a14:useLocalDpi xmlns:a14="http://schemas.microsoft.com/office/drawing/2010/main" val="0"/>
              </a:ext>
            </a:extLst>
          </a:blip>
          <a:srcRect l="29263" r="33081"/>
          <a:stretch>
            <a:fillRect/>
          </a:stretch>
        </p:blipFill>
        <p:spPr bwMode="auto">
          <a:xfrm>
            <a:off x="1282933" y="630732"/>
            <a:ext cx="3172741" cy="474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Callout 13"/>
          <p:cNvSpPr/>
          <p:nvPr/>
        </p:nvSpPr>
        <p:spPr>
          <a:xfrm rot="5400000">
            <a:off x="3997399" y="976981"/>
            <a:ext cx="1441877" cy="1747985"/>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77837" y="1542344"/>
            <a:ext cx="1646298" cy="892552"/>
          </a:xfrm>
          <a:prstGeom prst="rect">
            <a:avLst/>
          </a:prstGeom>
          <a:noFill/>
        </p:spPr>
        <p:txBody>
          <a:bodyPr wrap="square" rtlCol="0">
            <a:spAutoFit/>
          </a:bodyPr>
          <a:lstStyle/>
          <a:p>
            <a:pPr algn="ctr"/>
            <a:r>
              <a:rPr lang="es-MX" sz="2600" b="0" i="0" strike="noStrike" cap="none" spc="0" baseline="0" dirty="0">
                <a:solidFill>
                  <a:srgbClr val="000000"/>
                </a:solidFill>
                <a:effectLst/>
                <a:latin typeface="Smoothy" pitchFamily="2" charset="77"/>
                <a:ea typeface="Tahoma"/>
                <a:cs typeface="Tahoma"/>
              </a:rPr>
              <a:t>Este bebé es niño</a:t>
            </a:r>
            <a:endParaRPr lang="en-US" sz="2600" dirty="0">
              <a:latin typeface="Smoothy" pitchFamily="2" charset="77"/>
              <a:ea typeface="Tahoma" panose="020B0604030504040204" pitchFamily="34" charset="0"/>
              <a:cs typeface="Tahoma" panose="020B0604030504040204" pitchFamily="34" charset="0"/>
            </a:endParaRPr>
          </a:p>
        </p:txBody>
      </p:sp>
      <p:sp>
        <p:nvSpPr>
          <p:cNvPr id="16" name="Oval Callout 15"/>
          <p:cNvSpPr/>
          <p:nvPr/>
        </p:nvSpPr>
        <p:spPr>
          <a:xfrm rot="15009898">
            <a:off x="6838179" y="869380"/>
            <a:ext cx="1696836" cy="2074284"/>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742462" y="3976143"/>
            <a:ext cx="2153888" cy="701040"/>
          </a:xfrm>
          <a:prstGeom prst="rect">
            <a:avLst/>
          </a:prstGeom>
          <a:noFill/>
          <a:ln w="38100">
            <a:solidFill>
              <a:schemeClr val="tx1"/>
            </a:solidFill>
          </a:ln>
        </p:spPr>
        <p:txBody>
          <a:bodyPr wrap="square" rtlCol="0">
            <a:spAutoFit/>
          </a:bodyPr>
          <a:lstStyle/>
          <a:p>
            <a:pPr algn="ctr"/>
            <a:r>
              <a:rPr lang="es-MX" sz="4000" b="1" i="0" strike="noStrike" cap="none" spc="0" baseline="0" dirty="0">
                <a:solidFill>
                  <a:srgbClr val="000000"/>
                </a:solidFill>
                <a:effectLst/>
                <a:latin typeface="Tahoma"/>
                <a:ea typeface="Tahoma"/>
                <a:cs typeface="Tahoma"/>
              </a:rPr>
              <a:t>Mujer</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6888786" y="1415126"/>
            <a:ext cx="1646298" cy="1200329"/>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No soy niño. Mi género es mujer.</a:t>
            </a:r>
            <a:endParaRPr lang="en-US" sz="2400" dirty="0">
              <a:latin typeface="Smoothy" pitchFamily="2" charset="77"/>
              <a:ea typeface="Tahoma" panose="020B0604030504040204" pitchFamily="34" charset="0"/>
              <a:cs typeface="Tahoma" panose="020B0604030504040204" pitchFamily="34" charset="0"/>
            </a:endParaRPr>
          </a:p>
        </p:txBody>
      </p:sp>
      <p:pic>
        <p:nvPicPr>
          <p:cNvPr id="19" name="Picture 2" descr="f8df2255-0d3d-417b-8ec5-d6338347f112@namprd16"/>
          <p:cNvPicPr>
            <a:picLocks noChangeAspect="1" noChangeArrowheads="1"/>
          </p:cNvPicPr>
          <p:nvPr/>
        </p:nvPicPr>
        <p:blipFill>
          <a:blip r:embed="rId5">
            <a:extLst>
              <a:ext uri="{28A0092B-C50C-407E-A947-70E740481C1C}">
                <a14:useLocalDpi xmlns:a14="http://schemas.microsoft.com/office/drawing/2010/main" val="0"/>
              </a:ext>
            </a:extLst>
          </a:blip>
          <a:srcRect r="72204" b="60469"/>
          <a:stretch>
            <a:fillRect/>
          </a:stretch>
        </p:blipFill>
        <p:spPr bwMode="auto">
          <a:xfrm>
            <a:off x="6639106" y="480412"/>
            <a:ext cx="4414338" cy="345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5822183" y="792376"/>
            <a:ext cx="484836" cy="4298615"/>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6978419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8541" y="5312302"/>
            <a:ext cx="11808822" cy="1310640"/>
          </a:xfrm>
          <a:prstGeom prst="rect">
            <a:avLst/>
          </a:prstGeom>
          <a:noFill/>
        </p:spPr>
        <p:txBody>
          <a:bodyPr wrap="square" rtlCol="0">
            <a:spAutoFit/>
          </a:bodyPr>
          <a:lstStyle/>
          <a:p>
            <a:pPr algn="ctr"/>
            <a:r>
              <a:rPr lang="es-MX" sz="4000" b="1" i="0" strike="noStrike" cap="none" spc="0" baseline="0">
                <a:solidFill>
                  <a:srgbClr val="000000"/>
                </a:solidFill>
                <a:effectLst/>
                <a:latin typeface="Tahoma"/>
                <a:ea typeface="Tahoma"/>
                <a:cs typeface="Tahoma"/>
              </a:rPr>
              <a:t>Un hombre trans es un hombre cuyo doctor dijo que era niña cuando él nació.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176211" y="4732695"/>
            <a:ext cx="11592231" cy="779929"/>
          </a:xfrm>
          <a:prstGeom prst="rect">
            <a:avLst/>
          </a:prstGeom>
        </p:spPr>
      </p:pic>
      <p:sp>
        <p:nvSpPr>
          <p:cNvPr id="11" name="Title 1"/>
          <p:cNvSpPr>
            <a:spLocks noGrp="1"/>
          </p:cNvSpPr>
          <p:nvPr>
            <p:ph type="title"/>
          </p:nvPr>
        </p:nvSpPr>
        <p:spPr>
          <a:xfrm>
            <a:off x="3595817" y="-46234"/>
            <a:ext cx="4579836" cy="1325563"/>
          </a:xfrm>
        </p:spPr>
        <p:txBody>
          <a:bodyPr>
            <a:normAutofit fontScale="90000"/>
          </a:bodyPr>
          <a:lstStyle/>
          <a:p>
            <a:r>
              <a:rPr lang="es-MX" sz="5400" b="1" i="0" strike="noStrike" cap="none" spc="0" baseline="0" dirty="0">
                <a:solidFill>
                  <a:srgbClr val="000000"/>
                </a:solidFill>
                <a:effectLst/>
                <a:latin typeface="Tahoma"/>
                <a:ea typeface="Tahoma"/>
                <a:cs typeface="Tahoma"/>
              </a:rPr>
              <a:t>Hombre trans</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3" descr="8bacd9ed-f1b6-4261-8db5-35951ea9e9bf@namprd16"/>
          <p:cNvPicPr>
            <a:picLocks noChangeAspect="1" noChangeArrowheads="1"/>
          </p:cNvPicPr>
          <p:nvPr/>
        </p:nvPicPr>
        <p:blipFill>
          <a:blip r:embed="rId4">
            <a:extLst>
              <a:ext uri="{28A0092B-C50C-407E-A947-70E740481C1C}">
                <a14:useLocalDpi xmlns:a14="http://schemas.microsoft.com/office/drawing/2010/main" val="0"/>
              </a:ext>
            </a:extLst>
          </a:blip>
          <a:srcRect l="29263" r="33081"/>
          <a:stretch>
            <a:fillRect/>
          </a:stretch>
        </p:blipFill>
        <p:spPr bwMode="auto">
          <a:xfrm>
            <a:off x="1255371" y="616547"/>
            <a:ext cx="3082833" cy="461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Callout 9"/>
          <p:cNvSpPr/>
          <p:nvPr/>
        </p:nvSpPr>
        <p:spPr>
          <a:xfrm rot="5400000">
            <a:off x="3916196" y="970447"/>
            <a:ext cx="1598631" cy="1747985"/>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92362" y="1525723"/>
            <a:ext cx="1646298" cy="892552"/>
          </a:xfrm>
          <a:prstGeom prst="rect">
            <a:avLst/>
          </a:prstGeom>
          <a:noFill/>
        </p:spPr>
        <p:txBody>
          <a:bodyPr wrap="square" rtlCol="0">
            <a:spAutoFit/>
          </a:bodyPr>
          <a:lstStyle/>
          <a:p>
            <a:pPr algn="ctr"/>
            <a:r>
              <a:rPr lang="es-MX" sz="2600" b="0" i="0" strike="noStrike" cap="none" spc="0" baseline="0" dirty="0">
                <a:solidFill>
                  <a:srgbClr val="000000"/>
                </a:solidFill>
                <a:effectLst/>
                <a:latin typeface="Smoothy" pitchFamily="2" charset="77"/>
                <a:ea typeface="Tahoma"/>
                <a:cs typeface="Tahoma"/>
              </a:rPr>
              <a:t>Esta bebé es niña.</a:t>
            </a:r>
            <a:endParaRPr lang="en-US" sz="2600" dirty="0">
              <a:latin typeface="Smoothy" pitchFamily="2" charset="77"/>
              <a:ea typeface="Tahoma" panose="020B0604030504040204" pitchFamily="34" charset="0"/>
              <a:cs typeface="Tahoma" panose="020B0604030504040204" pitchFamily="34" charset="0"/>
            </a:endParaRPr>
          </a:p>
        </p:txBody>
      </p:sp>
      <p:pic>
        <p:nvPicPr>
          <p:cNvPr id="14" name="Picture 2" descr="251ddd9c-6984-4e5d-a621-f8d45ab332b2@namprd16"/>
          <p:cNvPicPr>
            <a:picLocks noChangeAspect="1" noChangeArrowheads="1"/>
          </p:cNvPicPr>
          <p:nvPr/>
        </p:nvPicPr>
        <p:blipFill>
          <a:blip r:embed="rId5">
            <a:extLst>
              <a:ext uri="{28A0092B-C50C-407E-A947-70E740481C1C}">
                <a14:useLocalDpi xmlns:a14="http://schemas.microsoft.com/office/drawing/2010/main" val="0"/>
              </a:ext>
            </a:extLst>
          </a:blip>
          <a:srcRect l="3105" r="72404" b="56511"/>
          <a:stretch>
            <a:fillRect/>
          </a:stretch>
        </p:blipFill>
        <p:spPr bwMode="auto">
          <a:xfrm>
            <a:off x="7869337" y="382908"/>
            <a:ext cx="3545274" cy="35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Callout 14"/>
          <p:cNvSpPr/>
          <p:nvPr/>
        </p:nvSpPr>
        <p:spPr>
          <a:xfrm rot="15009898">
            <a:off x="6472418" y="848490"/>
            <a:ext cx="1696836" cy="2074284"/>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72970" y="4007253"/>
            <a:ext cx="2215020" cy="707886"/>
          </a:xfrm>
          <a:prstGeom prst="rect">
            <a:avLst/>
          </a:prstGeom>
          <a:noFill/>
          <a:ln w="38100">
            <a:solidFill>
              <a:schemeClr val="tx1"/>
            </a:solidFill>
          </a:ln>
        </p:spPr>
        <p:txBody>
          <a:bodyPr wrap="square" rtlCol="0">
            <a:spAutoFit/>
          </a:bodyPr>
          <a:lstStyle/>
          <a:p>
            <a:r>
              <a:rPr lang="es-MX" sz="4000" b="1" i="0" strike="noStrike" cap="none" spc="0" baseline="0" dirty="0">
                <a:solidFill>
                  <a:srgbClr val="000000"/>
                </a:solidFill>
                <a:effectLst/>
                <a:latin typeface="Tahoma"/>
                <a:ea typeface="Tahoma"/>
                <a:cs typeface="Tahoma"/>
              </a:rPr>
              <a:t>Hombre</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6501250" y="1374769"/>
            <a:ext cx="1646298" cy="1292662"/>
          </a:xfrm>
          <a:prstGeom prst="rect">
            <a:avLst/>
          </a:prstGeom>
          <a:noFill/>
        </p:spPr>
        <p:txBody>
          <a:bodyPr wrap="square" rtlCol="0">
            <a:spAutoFit/>
          </a:bodyPr>
          <a:lstStyle/>
          <a:p>
            <a:pPr algn="ctr"/>
            <a:r>
              <a:rPr lang="es-MX" sz="2600" b="0" i="0" strike="noStrike" cap="none" spc="0" baseline="0" dirty="0">
                <a:solidFill>
                  <a:srgbClr val="000000"/>
                </a:solidFill>
                <a:effectLst/>
                <a:latin typeface="Smoothy" pitchFamily="2" charset="77"/>
                <a:ea typeface="Tahoma"/>
                <a:cs typeface="Tahoma"/>
              </a:rPr>
              <a:t>No soy niña. Mi género es hombre.</a:t>
            </a:r>
            <a:endParaRPr lang="en-US" sz="2600" dirty="0">
              <a:latin typeface="Smoothy" pitchFamily="2" charset="77"/>
              <a:ea typeface="Tahoma" panose="020B0604030504040204" pitchFamily="34" charset="0"/>
              <a:cs typeface="Tahoma" panose="020B060403050404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5688116" y="797082"/>
            <a:ext cx="484836" cy="429861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7228109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BA229B5-7057-884E-98CB-3AA72CD41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 y="0"/>
            <a:ext cx="12170664" cy="6856538"/>
          </a:xfrm>
          <a:prstGeom prst="rect">
            <a:avLst/>
          </a:prstGeom>
        </p:spPr>
      </p:pic>
      <p:pic>
        <p:nvPicPr>
          <p:cNvPr id="17" name="Picture 16">
            <a:extLst>
              <a:ext uri="{FF2B5EF4-FFF2-40B4-BE49-F238E27FC236}">
                <a16:creationId xmlns:a16="http://schemas.microsoft.com/office/drawing/2014/main" id="{2E592C0F-6502-8642-9D29-2BB8698F63E0}"/>
              </a:ext>
            </a:extLst>
          </p:cNvPr>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a:extLst>
              <a:ext uri="{FF2B5EF4-FFF2-40B4-BE49-F238E27FC236}">
                <a16:creationId xmlns:a16="http://schemas.microsoft.com/office/drawing/2014/main" id="{6D41416D-D7BC-5B41-8187-AD9A2FD04D5A}"/>
              </a:ext>
            </a:extLst>
          </p:cNvPr>
          <p:cNvSpPr txBox="1"/>
          <p:nvPr/>
        </p:nvSpPr>
        <p:spPr>
          <a:xfrm>
            <a:off x="8902119" y="650811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19" name="TextBox 18">
            <a:extLst>
              <a:ext uri="{FF2B5EF4-FFF2-40B4-BE49-F238E27FC236}">
                <a16:creationId xmlns:a16="http://schemas.microsoft.com/office/drawing/2014/main" id="{FBE935B0-0003-5E43-9AF8-6D07BC86ED91}"/>
              </a:ext>
            </a:extLst>
          </p:cNvPr>
          <p:cNvSpPr txBox="1"/>
          <p:nvPr/>
        </p:nvSpPr>
        <p:spPr>
          <a:xfrm rot="20944219">
            <a:off x="1503950" y="2949760"/>
            <a:ext cx="2743200" cy="713232"/>
          </a:xfrm>
          <a:prstGeom prst="rect">
            <a:avLst/>
          </a:prstGeom>
          <a:solidFill>
            <a:schemeClr val="bg1"/>
          </a:solidFill>
        </p:spPr>
        <p:txBody>
          <a:bodyPr wrap="square">
            <a:spAutoFit/>
          </a:bodyPr>
          <a:lstStyle/>
          <a:p>
            <a:r>
              <a:rPr lang="es-MX" sz="3600" b="1" dirty="0"/>
              <a:t>SEGURO/A/E </a:t>
            </a:r>
          </a:p>
        </p:txBody>
      </p:sp>
      <p:sp>
        <p:nvSpPr>
          <p:cNvPr id="20" name="TextBox 19">
            <a:extLst>
              <a:ext uri="{FF2B5EF4-FFF2-40B4-BE49-F238E27FC236}">
                <a16:creationId xmlns:a16="http://schemas.microsoft.com/office/drawing/2014/main" id="{CCC0590D-CCE0-F84B-8583-5CEE5A20C5D3}"/>
              </a:ext>
            </a:extLst>
          </p:cNvPr>
          <p:cNvSpPr txBox="1"/>
          <p:nvPr/>
        </p:nvSpPr>
        <p:spPr>
          <a:xfrm rot="20920037">
            <a:off x="8534160" y="2971242"/>
            <a:ext cx="3369350" cy="646331"/>
          </a:xfrm>
          <a:prstGeom prst="rect">
            <a:avLst/>
          </a:prstGeom>
          <a:solidFill>
            <a:schemeClr val="bg1"/>
          </a:solidFill>
        </p:spPr>
        <p:txBody>
          <a:bodyPr wrap="square">
            <a:spAutoFit/>
          </a:bodyPr>
          <a:lstStyle/>
          <a:p>
            <a:r>
              <a:rPr lang="es-MX" sz="3600" b="1" dirty="0"/>
              <a:t>RESPETADO/A/E</a:t>
            </a:r>
          </a:p>
        </p:txBody>
      </p:sp>
      <p:sp>
        <p:nvSpPr>
          <p:cNvPr id="21" name="TextBox 20">
            <a:extLst>
              <a:ext uri="{FF2B5EF4-FFF2-40B4-BE49-F238E27FC236}">
                <a16:creationId xmlns:a16="http://schemas.microsoft.com/office/drawing/2014/main" id="{0398B621-C84A-5449-A0D6-0D811DDB0294}"/>
              </a:ext>
            </a:extLst>
          </p:cNvPr>
          <p:cNvSpPr txBox="1"/>
          <p:nvPr/>
        </p:nvSpPr>
        <p:spPr>
          <a:xfrm>
            <a:off x="2502994" y="5162664"/>
            <a:ext cx="1656209" cy="646331"/>
          </a:xfrm>
          <a:prstGeom prst="rect">
            <a:avLst/>
          </a:prstGeom>
          <a:solidFill>
            <a:schemeClr val="bg1"/>
          </a:solidFill>
        </p:spPr>
        <p:txBody>
          <a:bodyPr wrap="square">
            <a:spAutoFit/>
          </a:bodyPr>
          <a:lstStyle/>
          <a:p>
            <a:pPr algn="ctr"/>
            <a:r>
              <a:rPr lang="es-MX" dirty="0"/>
              <a:t>Su género es real</a:t>
            </a:r>
          </a:p>
        </p:txBody>
      </p:sp>
      <p:sp>
        <p:nvSpPr>
          <p:cNvPr id="22" name="TextBox 21">
            <a:extLst>
              <a:ext uri="{FF2B5EF4-FFF2-40B4-BE49-F238E27FC236}">
                <a16:creationId xmlns:a16="http://schemas.microsoft.com/office/drawing/2014/main" id="{65F5AAD6-9083-564B-BAA0-6C80D3D02D56}"/>
              </a:ext>
            </a:extLst>
          </p:cNvPr>
          <p:cNvSpPr txBox="1"/>
          <p:nvPr/>
        </p:nvSpPr>
        <p:spPr>
          <a:xfrm>
            <a:off x="4736902" y="5061675"/>
            <a:ext cx="1527264" cy="646331"/>
          </a:xfrm>
          <a:prstGeom prst="rect">
            <a:avLst/>
          </a:prstGeom>
          <a:solidFill>
            <a:schemeClr val="bg1"/>
          </a:solidFill>
        </p:spPr>
        <p:txBody>
          <a:bodyPr wrap="square">
            <a:spAutoFit/>
          </a:bodyPr>
          <a:lstStyle/>
          <a:p>
            <a:pPr algn="ctr"/>
            <a:r>
              <a:rPr lang="es-MX" dirty="0"/>
              <a:t>Su identidad es válida</a:t>
            </a:r>
          </a:p>
        </p:txBody>
      </p:sp>
      <p:sp>
        <p:nvSpPr>
          <p:cNvPr id="23" name="TextBox 22">
            <a:extLst>
              <a:ext uri="{FF2B5EF4-FFF2-40B4-BE49-F238E27FC236}">
                <a16:creationId xmlns:a16="http://schemas.microsoft.com/office/drawing/2014/main" id="{5D7BE9A4-8106-0047-A236-060F9F82FD44}"/>
              </a:ext>
            </a:extLst>
          </p:cNvPr>
          <p:cNvSpPr txBox="1"/>
          <p:nvPr/>
        </p:nvSpPr>
        <p:spPr>
          <a:xfrm>
            <a:off x="7010280" y="5132563"/>
            <a:ext cx="1446994" cy="685800"/>
          </a:xfrm>
          <a:prstGeom prst="rect">
            <a:avLst/>
          </a:prstGeom>
          <a:solidFill>
            <a:schemeClr val="bg1"/>
          </a:solidFill>
        </p:spPr>
        <p:txBody>
          <a:bodyPr wrap="square">
            <a:spAutoFit/>
          </a:bodyPr>
          <a:lstStyle/>
          <a:p>
            <a:pPr algn="ctr"/>
            <a:r>
              <a:rPr lang="es-MX" dirty="0"/>
              <a:t>Es digno/a/e de amor</a:t>
            </a:r>
          </a:p>
        </p:txBody>
      </p:sp>
      <p:sp>
        <p:nvSpPr>
          <p:cNvPr id="24" name="TextBox 23">
            <a:extLst>
              <a:ext uri="{FF2B5EF4-FFF2-40B4-BE49-F238E27FC236}">
                <a16:creationId xmlns:a16="http://schemas.microsoft.com/office/drawing/2014/main" id="{7B86E423-423B-F948-AF39-B684EF8863CB}"/>
              </a:ext>
            </a:extLst>
          </p:cNvPr>
          <p:cNvSpPr txBox="1"/>
          <p:nvPr/>
        </p:nvSpPr>
        <p:spPr>
          <a:xfrm>
            <a:off x="8905865" y="5141642"/>
            <a:ext cx="2231136" cy="713232"/>
          </a:xfrm>
          <a:prstGeom prst="rect">
            <a:avLst/>
          </a:prstGeom>
          <a:solidFill>
            <a:schemeClr val="bg1"/>
          </a:solidFill>
        </p:spPr>
        <p:txBody>
          <a:bodyPr wrap="square">
            <a:spAutoFit/>
          </a:bodyPr>
          <a:lstStyle/>
          <a:p>
            <a:pPr algn="ctr"/>
            <a:r>
              <a:rPr lang="es-MX" dirty="0"/>
              <a:t>Tiene derecho a sentirse seguro/a/e</a:t>
            </a:r>
          </a:p>
        </p:txBody>
      </p:sp>
      <p:sp>
        <p:nvSpPr>
          <p:cNvPr id="25" name="Rectangle 24">
            <a:extLst>
              <a:ext uri="{FF2B5EF4-FFF2-40B4-BE49-F238E27FC236}">
                <a16:creationId xmlns:a16="http://schemas.microsoft.com/office/drawing/2014/main" id="{B579B30F-4FB0-F54C-910D-E19F9319470D}"/>
              </a:ext>
            </a:extLst>
          </p:cNvPr>
          <p:cNvSpPr/>
          <p:nvPr/>
        </p:nvSpPr>
        <p:spPr>
          <a:xfrm>
            <a:off x="2627197" y="365950"/>
            <a:ext cx="6239570" cy="515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D9E829-7BA5-DA44-8BE2-CF82F873A50A}"/>
              </a:ext>
            </a:extLst>
          </p:cNvPr>
          <p:cNvSpPr txBox="1"/>
          <p:nvPr/>
        </p:nvSpPr>
        <p:spPr>
          <a:xfrm>
            <a:off x="2502994" y="-142486"/>
            <a:ext cx="8473428" cy="1200329"/>
          </a:xfrm>
          <a:prstGeom prst="rect">
            <a:avLst/>
          </a:prstGeom>
          <a:noFill/>
        </p:spPr>
        <p:txBody>
          <a:bodyPr wrap="square">
            <a:spAutoFit/>
          </a:bodyPr>
          <a:lstStyle/>
          <a:p>
            <a:r>
              <a:rPr lang="es-MX" sz="3600" b="1" dirty="0">
                <a:latin typeface="Marvin Round" panose="02000000000000000000" pitchFamily="2" charset="0"/>
              </a:rPr>
              <a:t>UN ESPACIO SEGURO PARA TODO EL MUNDO</a:t>
            </a:r>
          </a:p>
        </p:txBody>
      </p:sp>
    </p:spTree>
    <p:extLst>
      <p:ext uri="{BB962C8B-B14F-4D97-AF65-F5344CB8AC3E}">
        <p14:creationId xmlns:p14="http://schemas.microsoft.com/office/powerpoint/2010/main" val="1774982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2" y="0"/>
            <a:ext cx="12169608" cy="6858000"/>
          </a:xfrm>
          <a:prstGeom prst="rect">
            <a:avLst/>
          </a:prstGeom>
        </p:spPr>
      </p:pic>
      <p:sp>
        <p:nvSpPr>
          <p:cNvPr id="6"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TextBox 7">
            <a:extLst>
              <a:ext uri="{FF2B5EF4-FFF2-40B4-BE49-F238E27FC236}">
                <a16:creationId xmlns:a16="http://schemas.microsoft.com/office/drawing/2014/main" id="{CC218EE5-F36B-FD4C-9F33-4641F11D065A}"/>
              </a:ext>
            </a:extLst>
          </p:cNvPr>
          <p:cNvSpPr txBox="1"/>
          <p:nvPr/>
        </p:nvSpPr>
        <p:spPr>
          <a:xfrm>
            <a:off x="2348078" y="263084"/>
            <a:ext cx="749584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316"/>
            <a:ext cx="12783664" cy="6858000"/>
            <a:chOff x="0" y="0"/>
            <a:chExt cx="12783664"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8414116" y="1226387"/>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482810" y="252950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Transgénero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5223038" y="4706265"/>
              <a:ext cx="384706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Pronombres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27312" y="367187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9504909" y="5458657"/>
              <a:ext cx="2398601"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Juego de pronombres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2" descr="251ddd9c-6984-4e5d-a621-f8d45ab332b2@namprd16"/>
          <p:cNvPicPr>
            <a:picLocks noChangeAspect="1" noChangeArrowheads="1"/>
          </p:cNvPicPr>
          <p:nvPr/>
        </p:nvPicPr>
        <p:blipFill>
          <a:blip r:embed="rId4" cstate="print">
            <a:extLst>
              <a:ext uri="{28A0092B-C50C-407E-A947-70E740481C1C}">
                <a14:useLocalDpi xmlns:a14="http://schemas.microsoft.com/office/drawing/2010/main" val="0"/>
              </a:ext>
            </a:extLst>
          </a:blip>
          <a:srcRect l="3105" r="72404" b="56511"/>
          <a:stretch>
            <a:fillRect/>
          </a:stretch>
        </p:blipFill>
        <p:spPr bwMode="auto">
          <a:xfrm>
            <a:off x="3273099" y="1959107"/>
            <a:ext cx="1209711" cy="121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8bacd9ed-f1b6-4261-8db5-35951ea9e9bf@namprd16"/>
          <p:cNvPicPr>
            <a:picLocks noChangeAspect="1" noChangeArrowheads="1"/>
          </p:cNvPicPr>
          <p:nvPr/>
        </p:nvPicPr>
        <p:blipFill>
          <a:blip r:embed="rId5">
            <a:extLst>
              <a:ext uri="{28A0092B-C50C-407E-A947-70E740481C1C}">
                <a14:useLocalDpi xmlns:a14="http://schemas.microsoft.com/office/drawing/2010/main" val="0"/>
              </a:ext>
            </a:extLst>
          </a:blip>
          <a:srcRect l="29263" r="33081"/>
          <a:stretch>
            <a:fillRect/>
          </a:stretch>
        </p:blipFill>
        <p:spPr bwMode="auto">
          <a:xfrm>
            <a:off x="2341692" y="1796596"/>
            <a:ext cx="1109728" cy="166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507526" y="4711829"/>
            <a:ext cx="765573"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Ella</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444271" y="4709931"/>
            <a:ext cx="645104"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Él</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264425" y="4715059"/>
            <a:ext cx="958613"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Elle</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736233" y="668118"/>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736234" y="1273807"/>
            <a:ext cx="1452282" cy="461665"/>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Hombre</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6736233" y="1860603"/>
            <a:ext cx="1913600"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No binario</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22" name="Picture 2" descr="dcc53b1c-057f-400f-bd04-b70f0f70ed24@namprd16"/>
          <p:cNvPicPr>
            <a:picLocks noChangeAspect="1" noChangeArrowheads="1"/>
          </p:cNvPicPr>
          <p:nvPr/>
        </p:nvPicPr>
        <p:blipFill>
          <a:blip r:embed="rId6">
            <a:extLst>
              <a:ext uri="{28A0092B-C50C-407E-A947-70E740481C1C}">
                <a14:useLocalDpi xmlns:a14="http://schemas.microsoft.com/office/drawing/2010/main" val="0"/>
              </a:ext>
            </a:extLst>
          </a:blip>
          <a:srcRect r="50518"/>
          <a:stretch>
            <a:fillRect/>
          </a:stretch>
        </p:blipFill>
        <p:spPr bwMode="auto">
          <a:xfrm>
            <a:off x="6183655" y="4894261"/>
            <a:ext cx="1992631" cy="226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8101366" y="5593535"/>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7"/>
          <a:stretch>
            <a:fillRect/>
          </a:stretch>
        </p:blipFill>
        <p:spPr>
          <a:xfrm>
            <a:off x="2374035" y="3356829"/>
            <a:ext cx="1694056" cy="1186374"/>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20246" y="2066861"/>
            <a:ext cx="1452282" cy="1246094"/>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79467" y="3079114"/>
            <a:ext cx="1452282" cy="1246094"/>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8" name="Footer Placeholder 3">
            <a:extLst>
              <a:ext uri="{FF2B5EF4-FFF2-40B4-BE49-F238E27FC236}">
                <a16:creationId xmlns:a16="http://schemas.microsoft.com/office/drawing/2014/main" id="{4C0CA22C-5E7A-4A4B-9BC0-07BCD9365521}"/>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31" name="TextBox 30">
            <a:extLst>
              <a:ext uri="{FF2B5EF4-FFF2-40B4-BE49-F238E27FC236}">
                <a16:creationId xmlns:a16="http://schemas.microsoft.com/office/drawing/2014/main" id="{149C56D9-DE81-2E46-8231-E3B29D1B59F2}"/>
              </a:ext>
            </a:extLst>
          </p:cNvPr>
          <p:cNvSpPr txBox="1"/>
          <p:nvPr/>
        </p:nvSpPr>
        <p:spPr>
          <a:xfrm>
            <a:off x="1813716" y="139339"/>
            <a:ext cx="4600073" cy="646331"/>
          </a:xfrm>
          <a:prstGeom prst="rect">
            <a:avLst/>
          </a:prstGeom>
          <a:solidFill>
            <a:schemeClr val="bg1"/>
          </a:solidFill>
        </p:spPr>
        <p:txBody>
          <a:bodyPr wrap="square">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14825075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9202" y="22577"/>
            <a:ext cx="4385491" cy="1325563"/>
          </a:xfrm>
        </p:spPr>
        <p:txBody>
          <a:bodyPr>
            <a:normAutofit/>
          </a:bodyPr>
          <a:lstStyle/>
          <a:p>
            <a:r>
              <a:rPr lang="es-MX" sz="5400" b="1" i="0" strike="noStrike" cap="none" spc="0" baseline="0">
                <a:solidFill>
                  <a:srgbClr val="000000"/>
                </a:solidFill>
                <a:effectLst/>
                <a:latin typeface="Tahoma"/>
                <a:ea typeface="Tahoma"/>
                <a:cs typeface="Tahoma"/>
              </a:rPr>
              <a:t>Pronombres</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sp>
        <p:nvSpPr>
          <p:cNvPr id="10" name="TextBox 9"/>
          <p:cNvSpPr txBox="1"/>
          <p:nvPr/>
        </p:nvSpPr>
        <p:spPr>
          <a:xfrm>
            <a:off x="2249587" y="1451001"/>
            <a:ext cx="2241702" cy="914400"/>
          </a:xfrm>
          <a:prstGeom prst="rect">
            <a:avLst/>
          </a:prstGeom>
          <a:noFill/>
          <a:ln w="38100">
            <a:solidFill>
              <a:schemeClr val="tx1"/>
            </a:solidFill>
          </a:ln>
        </p:spPr>
        <p:txBody>
          <a:bodyPr wrap="square" rtlCol="0">
            <a:spAutoFit/>
          </a:bodyPr>
          <a:lstStyle/>
          <a:p>
            <a:r>
              <a:rPr lang="es-MX" sz="5400" b="1" i="0" strike="noStrike" cap="none" spc="0" baseline="0" dirty="0">
                <a:solidFill>
                  <a:srgbClr val="000000"/>
                </a:solidFill>
                <a:effectLst/>
                <a:latin typeface="Tahoma"/>
                <a:ea typeface="Tahoma"/>
                <a:cs typeface="Tahoma"/>
              </a:rPr>
              <a:t>Mujer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618214" y="5649245"/>
            <a:ext cx="11058921" cy="1323439"/>
          </a:xfrm>
          <a:prstGeom prst="rect">
            <a:avLst/>
          </a:prstGeom>
        </p:spPr>
        <p:txBody>
          <a:bodyPr wrap="square">
            <a:spAutoFit/>
          </a:bodyPr>
          <a:lstStyle/>
          <a:p>
            <a:pPr lvl="0" algn="ctr"/>
            <a:r>
              <a:rPr lang="es-MX" sz="4000" b="1" i="0" strike="noStrike" cap="none" spc="0" baseline="0" dirty="0">
                <a:solidFill>
                  <a:srgbClr val="000000"/>
                </a:solidFill>
                <a:effectLst/>
                <a:latin typeface="Tahoma"/>
                <a:ea typeface="Tahoma"/>
                <a:cs typeface="Tahoma"/>
              </a:rPr>
              <a:t>Los pronombres indican a </a:t>
            </a:r>
            <a:r>
              <a:rPr lang="es-MX" sz="4000" b="1" dirty="0" err="1">
                <a:solidFill>
                  <a:srgbClr val="000000"/>
                </a:solidFill>
                <a:latin typeface="Tahoma"/>
                <a:ea typeface="Tahoma"/>
                <a:cs typeface="Tahoma"/>
              </a:rPr>
              <a:t>otr</a:t>
            </a:r>
            <a:r>
              <a:rPr lang="es-MX" sz="4000" b="1" i="0" strike="noStrike" cap="none" spc="0" baseline="0" dirty="0" err="1">
                <a:solidFill>
                  <a:srgbClr val="000000"/>
                </a:solidFill>
                <a:effectLst/>
                <a:latin typeface="Tahoma"/>
                <a:ea typeface="Tahoma"/>
                <a:cs typeface="Tahoma"/>
              </a:rPr>
              <a:t>s</a:t>
            </a:r>
            <a:r>
              <a:rPr lang="es-MX" sz="4000" b="1" i="0" strike="noStrike" cap="none" spc="0" baseline="0" dirty="0">
                <a:solidFill>
                  <a:srgbClr val="000000"/>
                </a:solidFill>
                <a:effectLst/>
                <a:latin typeface="Tahoma"/>
                <a:ea typeface="Tahoma"/>
                <a:cs typeface="Tahoma"/>
              </a:rPr>
              <a:t> personas cuál es su género.</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294110" y="5114297"/>
            <a:ext cx="11592231" cy="779929"/>
          </a:xfrm>
          <a:prstGeom prst="rect">
            <a:avLst/>
          </a:prstGeom>
        </p:spPr>
      </p:pic>
      <p:sp>
        <p:nvSpPr>
          <p:cNvPr id="12" name="TextBox 11"/>
          <p:cNvSpPr txBox="1"/>
          <p:nvPr/>
        </p:nvSpPr>
        <p:spPr>
          <a:xfrm>
            <a:off x="2249587" y="2797623"/>
            <a:ext cx="2986030" cy="923330"/>
          </a:xfrm>
          <a:prstGeom prst="rect">
            <a:avLst/>
          </a:prstGeom>
          <a:noFill/>
          <a:ln w="38100">
            <a:solidFill>
              <a:schemeClr val="tx1"/>
            </a:solidFill>
          </a:ln>
        </p:spPr>
        <p:txBody>
          <a:bodyPr wrap="square" rtlCol="0">
            <a:spAutoFit/>
          </a:bodyPr>
          <a:lstStyle/>
          <a:p>
            <a:r>
              <a:rPr lang="es-MX" sz="5400" b="1" i="0" strike="noStrike" cap="none" spc="0" baseline="0" dirty="0">
                <a:solidFill>
                  <a:srgbClr val="000000"/>
                </a:solidFill>
                <a:effectLst/>
                <a:latin typeface="Tahoma"/>
                <a:ea typeface="Tahoma"/>
                <a:cs typeface="Tahoma"/>
              </a:rPr>
              <a:t>Hombre</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2223229" y="4153175"/>
            <a:ext cx="4528519" cy="914400"/>
          </a:xfrm>
          <a:prstGeom prst="rect">
            <a:avLst/>
          </a:prstGeom>
          <a:noFill/>
          <a:ln w="38100">
            <a:solidFill>
              <a:schemeClr val="tx1"/>
            </a:solidFill>
          </a:ln>
        </p:spPr>
        <p:txBody>
          <a:bodyPr wrap="square" rtlCol="0">
            <a:spAutoFit/>
          </a:bodyPr>
          <a:lstStyle/>
          <a:p>
            <a:pPr algn="ctr"/>
            <a:r>
              <a:rPr lang="es-MX" sz="5400" b="1" i="0" strike="noStrike" cap="none" spc="0" baseline="0">
                <a:solidFill>
                  <a:srgbClr val="000000"/>
                </a:solidFill>
                <a:effectLst/>
                <a:latin typeface="Tahoma"/>
                <a:ea typeface="Tahoma"/>
                <a:cs typeface="Tahoma"/>
              </a:rPr>
              <a:t>No binario </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8032986" y="1410298"/>
            <a:ext cx="1633527" cy="914400"/>
          </a:xfrm>
          <a:prstGeom prst="rect">
            <a:avLst/>
          </a:prstGeom>
          <a:noFill/>
          <a:ln w="38100">
            <a:solidFill>
              <a:schemeClr val="tx1"/>
            </a:solidFill>
          </a:ln>
        </p:spPr>
        <p:txBody>
          <a:bodyPr wrap="square" rtlCol="0">
            <a:spAutoFit/>
          </a:bodyPr>
          <a:lstStyle/>
          <a:p>
            <a:r>
              <a:rPr lang="es-MX" sz="5400" b="1" i="0" strike="noStrike" cap="none" spc="0" baseline="0">
                <a:solidFill>
                  <a:srgbClr val="000000"/>
                </a:solidFill>
                <a:effectLst/>
                <a:latin typeface="Tahoma"/>
                <a:ea typeface="Tahoma"/>
                <a:cs typeface="Tahoma"/>
              </a:rPr>
              <a:t>Ella</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8041697" y="2781736"/>
            <a:ext cx="1245995" cy="914400"/>
          </a:xfrm>
          <a:prstGeom prst="rect">
            <a:avLst/>
          </a:prstGeom>
          <a:noFill/>
          <a:ln w="38100">
            <a:solidFill>
              <a:schemeClr val="tx1"/>
            </a:solidFill>
          </a:ln>
        </p:spPr>
        <p:txBody>
          <a:bodyPr wrap="square" rtlCol="0">
            <a:spAutoFit/>
          </a:bodyPr>
          <a:lstStyle/>
          <a:p>
            <a:r>
              <a:rPr lang="es-MX" sz="5400" b="1" i="0" strike="noStrike" cap="none" spc="0" baseline="0">
                <a:solidFill>
                  <a:srgbClr val="000000"/>
                </a:solidFill>
                <a:effectLst/>
                <a:latin typeface="Tahoma"/>
                <a:ea typeface="Tahoma"/>
                <a:cs typeface="Tahoma"/>
              </a:rPr>
              <a:t>Él</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8032986" y="4153175"/>
            <a:ext cx="1868660" cy="914400"/>
          </a:xfrm>
          <a:prstGeom prst="rect">
            <a:avLst/>
          </a:prstGeom>
          <a:noFill/>
          <a:ln w="38100">
            <a:solidFill>
              <a:schemeClr val="tx1"/>
            </a:solidFill>
          </a:ln>
        </p:spPr>
        <p:txBody>
          <a:bodyPr wrap="square" rtlCol="0">
            <a:spAutoFit/>
          </a:bodyPr>
          <a:lstStyle/>
          <a:p>
            <a:r>
              <a:rPr lang="es-MX" sz="5400" b="1" i="0" strike="noStrike" cap="none" spc="0" baseline="0">
                <a:solidFill>
                  <a:srgbClr val="000000"/>
                </a:solidFill>
                <a:effectLst/>
                <a:latin typeface="Tahoma"/>
                <a:ea typeface="Tahoma"/>
                <a:cs typeface="Tahoma"/>
              </a:rPr>
              <a:t>Elle</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endParaRPr lang="en-US" b="1">
              <a:solidFill>
                <a:schemeClr val="tx1"/>
              </a:solidFill>
            </a:endParaRPr>
          </a:p>
        </p:txBody>
      </p:sp>
    </p:spTree>
    <p:extLst>
      <p:ext uri="{BB962C8B-B14F-4D97-AF65-F5344CB8AC3E}">
        <p14:creationId xmlns:p14="http://schemas.microsoft.com/office/powerpoint/2010/main" val="15034507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C9B65E6-FDCC-4E40-AE20-38EEC5BB1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6" name="Picture 15">
            <a:extLst>
              <a:ext uri="{FF2B5EF4-FFF2-40B4-BE49-F238E27FC236}">
                <a16:creationId xmlns:a16="http://schemas.microsoft.com/office/drawing/2014/main" id="{DE5F54F4-71A0-2443-80FB-471ECCFC9BC9}"/>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7" name="Picture 16">
            <a:extLst>
              <a:ext uri="{FF2B5EF4-FFF2-40B4-BE49-F238E27FC236}">
                <a16:creationId xmlns:a16="http://schemas.microsoft.com/office/drawing/2014/main" id="{D22D1566-5B94-5440-9709-A3E6D8E2D8B7}"/>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22" name="Picture 21">
            <a:extLst>
              <a:ext uri="{FF2B5EF4-FFF2-40B4-BE49-F238E27FC236}">
                <a16:creationId xmlns:a16="http://schemas.microsoft.com/office/drawing/2014/main" id="{1C922665-377C-2948-B8EE-AFA6D5422908}"/>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32" name="Picture 31">
            <a:extLst>
              <a:ext uri="{FF2B5EF4-FFF2-40B4-BE49-F238E27FC236}">
                <a16:creationId xmlns:a16="http://schemas.microsoft.com/office/drawing/2014/main" id="{F620A48D-4E72-944D-AFF2-52E232DDA1FE}"/>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33" name="Picture 32">
            <a:extLst>
              <a:ext uri="{FF2B5EF4-FFF2-40B4-BE49-F238E27FC236}">
                <a16:creationId xmlns:a16="http://schemas.microsoft.com/office/drawing/2014/main" id="{A4347642-2EFE-D14E-9903-9417AB6CB278}"/>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34" name="Picture 2" descr="cdae504c-eb7a-44ef-9a85-7acc950b7752@namprd16">
            <a:extLst>
              <a:ext uri="{FF2B5EF4-FFF2-40B4-BE49-F238E27FC236}">
                <a16:creationId xmlns:a16="http://schemas.microsoft.com/office/drawing/2014/main" id="{123FD571-7D3C-5141-BCEB-3DD9BDABB5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4">
            <a:extLst>
              <a:ext uri="{FF2B5EF4-FFF2-40B4-BE49-F238E27FC236}">
                <a16:creationId xmlns:a16="http://schemas.microsoft.com/office/drawing/2014/main" id="{B5375E21-4C1E-3544-B5BE-C638CBD5703B}"/>
              </a:ext>
            </a:extLst>
          </p:cNvPr>
          <p:cNvGrpSpPr/>
          <p:nvPr/>
        </p:nvGrpSpPr>
        <p:grpSpPr>
          <a:xfrm>
            <a:off x="2143124" y="12080"/>
            <a:ext cx="8389686" cy="954107"/>
            <a:chOff x="2143124" y="12080"/>
            <a:chExt cx="8389686" cy="954107"/>
          </a:xfrm>
        </p:grpSpPr>
        <p:sp>
          <p:nvSpPr>
            <p:cNvPr id="36" name="Rectangle 35">
              <a:extLst>
                <a:ext uri="{FF2B5EF4-FFF2-40B4-BE49-F238E27FC236}">
                  <a16:creationId xmlns:a16="http://schemas.microsoft.com/office/drawing/2014/main" id="{B58E8A4A-0C6C-0C44-87EB-063BB45A29C0}"/>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F3DB785-4011-A049-B342-A1035C6060C9}"/>
                </a:ext>
              </a:extLst>
            </p:cNvPr>
            <p:cNvGrpSpPr/>
            <p:nvPr/>
          </p:nvGrpSpPr>
          <p:grpSpPr>
            <a:xfrm>
              <a:off x="2143124" y="12080"/>
              <a:ext cx="8389686" cy="954107"/>
              <a:chOff x="2143134" y="12080"/>
              <a:chExt cx="8121743" cy="954107"/>
            </a:xfrm>
          </p:grpSpPr>
          <p:sp>
            <p:nvSpPr>
              <p:cNvPr id="38" name="Rectangle 37">
                <a:extLst>
                  <a:ext uri="{FF2B5EF4-FFF2-40B4-BE49-F238E27FC236}">
                    <a16:creationId xmlns:a16="http://schemas.microsoft.com/office/drawing/2014/main" id="{3AAAF6A8-B600-724A-A785-2DF1903F4DE3}"/>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3F9BFF6-0743-744E-81CF-A54E552E3859}"/>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40" name="Picture 2" descr="4f9d871a-7f42-41a6-9d44-2b32673f4a0e@namprd16">
            <a:extLst>
              <a:ext uri="{FF2B5EF4-FFF2-40B4-BE49-F238E27FC236}">
                <a16:creationId xmlns:a16="http://schemas.microsoft.com/office/drawing/2014/main" id="{338CBF5A-1293-F34A-9EBF-9DF09E7968E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D8186C58-ABCC-A346-945B-A4FD6C1BC6B5}"/>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42" name="Picture 41">
            <a:extLst>
              <a:ext uri="{FF2B5EF4-FFF2-40B4-BE49-F238E27FC236}">
                <a16:creationId xmlns:a16="http://schemas.microsoft.com/office/drawing/2014/main" id="{87D22017-DA94-5549-A9DF-9ADB4A4DE881}"/>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43" name="Picture 42">
            <a:extLst>
              <a:ext uri="{FF2B5EF4-FFF2-40B4-BE49-F238E27FC236}">
                <a16:creationId xmlns:a16="http://schemas.microsoft.com/office/drawing/2014/main" id="{4DFE58D3-29D0-664C-8203-B330DEB90A1B}"/>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44" name="Footer Placeholder 3">
            <a:extLst>
              <a:ext uri="{FF2B5EF4-FFF2-40B4-BE49-F238E27FC236}">
                <a16:creationId xmlns:a16="http://schemas.microsoft.com/office/drawing/2014/main" id="{939827CB-930C-8A40-B542-DD705AA66B53}"/>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079" y="302207"/>
            <a:ext cx="9944081" cy="1325563"/>
          </a:xfrm>
        </p:spPr>
        <p:txBody>
          <a:bodyPr>
            <a:noAutofit/>
          </a:bodyPr>
          <a:lstStyle/>
          <a:p>
            <a:pPr algn="ctr"/>
            <a:r>
              <a:rPr lang="es-MX" sz="5400" b="1" i="0" strike="noStrike" cap="none" spc="0" baseline="0" dirty="0">
                <a:solidFill>
                  <a:srgbClr val="000000"/>
                </a:solidFill>
                <a:effectLst/>
                <a:latin typeface="Tahoma"/>
                <a:ea typeface="Tahoma"/>
                <a:cs typeface="Tahoma"/>
              </a:rPr>
              <a:t>El pronombre para mujer </a:t>
            </a:r>
            <a:br>
              <a:rPr sz="5400" dirty="0"/>
            </a:br>
            <a:r>
              <a:rPr lang="es-MX" sz="5400" b="1" i="0" strike="noStrike" cap="none" spc="0" baseline="0" dirty="0">
                <a:solidFill>
                  <a:srgbClr val="000000"/>
                </a:solidFill>
                <a:effectLst/>
                <a:latin typeface="Tahoma"/>
                <a:ea typeface="Tahoma"/>
                <a:cs typeface="Tahoma"/>
              </a:rPr>
              <a:t>es “ella”.</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7743"/>
            <a:ext cx="2026025" cy="1613647"/>
          </a:xfrm>
          <a:prstGeom prst="rect">
            <a:avLst/>
          </a:prstGeom>
        </p:spPr>
      </p:pic>
      <p:pic>
        <p:nvPicPr>
          <p:cNvPr id="8" name="Picture 2" descr="f8df2255-0d3d-417b-8ec5-d6338347f112@namprd16"/>
          <p:cNvPicPr>
            <a:picLocks noChangeAspect="1" noChangeArrowheads="1"/>
          </p:cNvPicPr>
          <p:nvPr/>
        </p:nvPicPr>
        <p:blipFill>
          <a:blip r:embed="rId4">
            <a:extLst>
              <a:ext uri="{28A0092B-C50C-407E-A947-70E740481C1C}">
                <a14:useLocalDpi xmlns:a14="http://schemas.microsoft.com/office/drawing/2010/main" val="0"/>
              </a:ext>
            </a:extLst>
          </a:blip>
          <a:srcRect l="28013" r="54101"/>
          <a:stretch>
            <a:fillRect/>
          </a:stretch>
        </p:blipFill>
        <p:spPr bwMode="auto">
          <a:xfrm>
            <a:off x="8891575" y="1654415"/>
            <a:ext cx="1576830" cy="450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103279" y="4860541"/>
            <a:ext cx="2294658" cy="914400"/>
          </a:xfrm>
          <a:prstGeom prst="rect">
            <a:avLst/>
          </a:prstGeom>
          <a:noFill/>
          <a:ln w="38100">
            <a:solidFill>
              <a:schemeClr val="tx1"/>
            </a:solidFill>
          </a:ln>
        </p:spPr>
        <p:txBody>
          <a:bodyPr wrap="square" rtlCol="0">
            <a:spAutoFit/>
          </a:bodyPr>
          <a:lstStyle/>
          <a:p>
            <a:r>
              <a:rPr lang="es-MX" sz="5400" b="1" i="0" strike="noStrike" cap="none" spc="0" baseline="0" dirty="0">
                <a:solidFill>
                  <a:srgbClr val="000000"/>
                </a:solidFill>
                <a:effectLst/>
                <a:latin typeface="Tahoma"/>
                <a:ea typeface="Tahoma"/>
                <a:cs typeface="Tahoma"/>
              </a:rPr>
              <a:t>Mujer</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0139355" y="4860541"/>
            <a:ext cx="1633527" cy="914400"/>
          </a:xfrm>
          <a:prstGeom prst="rect">
            <a:avLst/>
          </a:prstGeom>
          <a:noFill/>
          <a:ln w="38100">
            <a:solidFill>
              <a:schemeClr val="tx1"/>
            </a:solidFill>
          </a:ln>
        </p:spPr>
        <p:txBody>
          <a:bodyPr wrap="square" rtlCol="0">
            <a:spAutoFit/>
          </a:bodyPr>
          <a:lstStyle/>
          <a:p>
            <a:r>
              <a:rPr lang="es-MX" sz="5400" b="1" i="0" strike="noStrike" cap="none" spc="0" baseline="0">
                <a:solidFill>
                  <a:srgbClr val="000000"/>
                </a:solidFill>
                <a:effectLst/>
                <a:latin typeface="Tahoma"/>
                <a:ea typeface="Tahoma"/>
                <a:cs typeface="Tahoma"/>
              </a:rPr>
              <a:t>Ella</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8820887" y="4981433"/>
            <a:ext cx="45719" cy="259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060828" y="1771807"/>
            <a:ext cx="4178154" cy="5221285"/>
            <a:chOff x="2461115" y="1607266"/>
            <a:chExt cx="4178154" cy="5221285"/>
          </a:xfrm>
        </p:grpSpPr>
        <p:grpSp>
          <p:nvGrpSpPr>
            <p:cNvPr id="11" name="Group 10"/>
            <p:cNvGrpSpPr/>
            <p:nvPr/>
          </p:nvGrpSpPr>
          <p:grpSpPr>
            <a:xfrm>
              <a:off x="2461115" y="2223886"/>
              <a:ext cx="3161007" cy="4604665"/>
              <a:chOff x="842682" y="1783344"/>
              <a:chExt cx="3251646" cy="4596823"/>
            </a:xfrm>
          </p:grpSpPr>
          <p:pic>
            <p:nvPicPr>
              <p:cNvPr id="1026" name="Picture 2" descr="f968eff9-e0ff-4ed8-a3c7-a4cd75eac9cb@namprd16"/>
              <p:cNvPicPr>
                <a:picLocks noChangeAspect="1" noChangeArrowheads="1"/>
              </p:cNvPicPr>
              <p:nvPr/>
            </p:nvPicPr>
            <p:blipFill>
              <a:blip r:embed="rId5">
                <a:extLst>
                  <a:ext uri="{28A0092B-C50C-407E-A947-70E740481C1C}">
                    <a14:useLocalDpi xmlns:a14="http://schemas.microsoft.com/office/drawing/2010/main" val="0"/>
                  </a:ext>
                </a:extLst>
              </a:blip>
              <a:srcRect l="26284" r="42162"/>
              <a:stretch>
                <a:fillRect/>
              </a:stretch>
            </p:blipFill>
            <p:spPr bwMode="auto">
              <a:xfrm flipH="1">
                <a:off x="842682" y="1783344"/>
                <a:ext cx="2965043" cy="459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12191" y="3930555"/>
                <a:ext cx="382137" cy="409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91718" y="5970734"/>
                <a:ext cx="382137" cy="409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Callout 13"/>
            <p:cNvSpPr/>
            <p:nvPr/>
          </p:nvSpPr>
          <p:spPr>
            <a:xfrm rot="3666674">
              <a:off x="4580803" y="1528425"/>
              <a:ext cx="1979626" cy="2137307"/>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617132" y="2048644"/>
              <a:ext cx="1906967" cy="1107996"/>
            </a:xfrm>
            <a:prstGeom prst="rect">
              <a:avLst/>
            </a:prstGeom>
            <a:noFill/>
          </p:spPr>
          <p:txBody>
            <a:bodyPr wrap="square" rtlCol="0">
              <a:spAutoFit/>
            </a:bodyPr>
            <a:lstStyle/>
            <a:p>
              <a:pPr algn="ctr"/>
              <a:r>
                <a:rPr lang="es-MX" sz="2200" b="0" i="0" strike="noStrike" cap="none" spc="0" baseline="0" dirty="0">
                  <a:solidFill>
                    <a:srgbClr val="000000"/>
                  </a:solidFill>
                  <a:effectLst/>
                  <a:latin typeface="Smoothy" pitchFamily="2" charset="77"/>
                  <a:ea typeface="Tahoma"/>
                  <a:cs typeface="Tahoma"/>
                </a:rPr>
                <a:t>¡</a:t>
              </a:r>
              <a:r>
                <a:rPr lang="es-MX" sz="2200" b="1" i="0" strike="noStrike" cap="none" spc="0" baseline="0" dirty="0">
                  <a:solidFill>
                    <a:srgbClr val="000000"/>
                  </a:solidFill>
                  <a:effectLst/>
                  <a:latin typeface="Smoothy" pitchFamily="2" charset="77"/>
                  <a:ea typeface="Tahoma"/>
                  <a:cs typeface="Tahoma"/>
                </a:rPr>
                <a:t>Ella</a:t>
              </a:r>
              <a:r>
                <a:rPr lang="es-MX" sz="2200" b="0" i="0" strike="noStrike" cap="none" spc="0" baseline="0" dirty="0">
                  <a:solidFill>
                    <a:srgbClr val="000000"/>
                  </a:solidFill>
                  <a:effectLst/>
                  <a:latin typeface="Smoothy" pitchFamily="2" charset="77"/>
                  <a:ea typeface="Tahoma"/>
                  <a:cs typeface="Tahoma"/>
                </a:rPr>
                <a:t> es genial! </a:t>
              </a:r>
              <a:r>
                <a:rPr lang="es-MX" sz="2200" b="1" i="0" strike="noStrike" cap="none" spc="0" baseline="0" dirty="0">
                  <a:solidFill>
                    <a:srgbClr val="000000"/>
                  </a:solidFill>
                  <a:effectLst/>
                  <a:latin typeface="Smoothy" pitchFamily="2" charset="77"/>
                  <a:ea typeface="Tahoma"/>
                  <a:cs typeface="Tahoma"/>
                </a:rPr>
                <a:t>Ella </a:t>
              </a:r>
              <a:r>
                <a:rPr lang="es-MX" sz="2200" i="0" strike="noStrike" cap="none" spc="0" baseline="0" dirty="0">
                  <a:solidFill>
                    <a:srgbClr val="000000"/>
                  </a:solidFill>
                  <a:effectLst/>
                  <a:latin typeface="Smoothy" pitchFamily="2" charset="77"/>
                  <a:ea typeface="Tahoma"/>
                  <a:cs typeface="Tahoma"/>
                </a:rPr>
                <a:t>trae una chamarra bonita.</a:t>
              </a:r>
              <a:endParaRPr lang="en-US" sz="2200" dirty="0">
                <a:latin typeface="Smoothy" pitchFamily="2" charset="77"/>
                <a:ea typeface="Tahoma" panose="020B0604030504040204" pitchFamily="34" charset="0"/>
                <a:cs typeface="Tahoma" panose="020B0604030504040204" pitchFamily="34" charset="0"/>
              </a:endParaRPr>
            </a:p>
          </p:txBody>
        </p:sp>
      </p:grpSp>
      <p:sp>
        <p:nvSpPr>
          <p:cNvPr id="18" name="Oval Callout 17"/>
          <p:cNvSpPr/>
          <p:nvPr/>
        </p:nvSpPr>
        <p:spPr>
          <a:xfrm rot="12781945">
            <a:off x="6846847" y="1807554"/>
            <a:ext cx="1806330" cy="1747985"/>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moothy" pitchFamily="2" charset="77"/>
            </a:endParaRPr>
          </a:p>
        </p:txBody>
      </p:sp>
      <p:sp>
        <p:nvSpPr>
          <p:cNvPr id="19" name="TextBox 18"/>
          <p:cNvSpPr txBox="1"/>
          <p:nvPr/>
        </p:nvSpPr>
        <p:spPr>
          <a:xfrm>
            <a:off x="6961598" y="2114074"/>
            <a:ext cx="1576830" cy="1200329"/>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Mi pronombre es </a:t>
            </a:r>
            <a:r>
              <a:rPr lang="es-MX" sz="2400" b="1" i="0" strike="noStrike" cap="none" spc="0" baseline="0" dirty="0">
                <a:solidFill>
                  <a:srgbClr val="000000"/>
                </a:solidFill>
                <a:effectLst/>
                <a:latin typeface="Smoothy" pitchFamily="2" charset="77"/>
                <a:ea typeface="Tahoma"/>
                <a:cs typeface="Tahoma"/>
              </a:rPr>
              <a:t>ella.</a:t>
            </a:r>
            <a:endParaRPr lang="en-US" sz="2400" b="1" dirty="0">
              <a:latin typeface="Smoothy" pitchFamily="2" charset="77"/>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1"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6048039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1517880" y="223649"/>
            <a:ext cx="86118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dirty="0">
                <a:solidFill>
                  <a:srgbClr val="000000"/>
                </a:solidFill>
                <a:effectLst/>
                <a:latin typeface="Tahoma"/>
                <a:ea typeface="Tahoma"/>
                <a:cs typeface="Tahoma"/>
              </a:rPr>
              <a:t>El pronombre para un hombre es “él”.</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0"/>
            <a:ext cx="2026025" cy="1613647"/>
          </a:xfrm>
          <a:prstGeom prst="rect">
            <a:avLst/>
          </a:prstGeom>
        </p:spPr>
      </p:pic>
      <p:sp>
        <p:nvSpPr>
          <p:cNvPr id="9" name="TextBox 8"/>
          <p:cNvSpPr txBox="1"/>
          <p:nvPr/>
        </p:nvSpPr>
        <p:spPr>
          <a:xfrm>
            <a:off x="4856205" y="5222599"/>
            <a:ext cx="3054097" cy="923330"/>
          </a:xfrm>
          <a:prstGeom prst="rect">
            <a:avLst/>
          </a:prstGeom>
          <a:noFill/>
          <a:ln w="38100">
            <a:solidFill>
              <a:schemeClr val="tx1"/>
            </a:solidFill>
          </a:ln>
        </p:spPr>
        <p:txBody>
          <a:bodyPr wrap="square" rtlCol="0">
            <a:spAutoFit/>
          </a:bodyPr>
          <a:lstStyle/>
          <a:p>
            <a:r>
              <a:rPr lang="es-MX" sz="5400" b="1" i="0" strike="noStrike" cap="none" spc="0" baseline="0">
                <a:solidFill>
                  <a:srgbClr val="000000"/>
                </a:solidFill>
                <a:effectLst/>
                <a:latin typeface="Tahoma"/>
                <a:ea typeface="Tahoma"/>
                <a:cs typeface="Tahoma"/>
              </a:rPr>
              <a:t>Hombre</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0279258" y="5222599"/>
            <a:ext cx="1173856" cy="914400"/>
          </a:xfrm>
          <a:prstGeom prst="rect">
            <a:avLst/>
          </a:prstGeom>
          <a:noFill/>
          <a:ln w="38100">
            <a:solidFill>
              <a:schemeClr val="tx1"/>
            </a:solidFill>
          </a:ln>
        </p:spPr>
        <p:txBody>
          <a:bodyPr wrap="square" rtlCol="0">
            <a:spAutoFit/>
          </a:bodyPr>
          <a:lstStyle/>
          <a:p>
            <a:r>
              <a:rPr lang="es-MX" sz="5400" b="1" i="0" strike="noStrike" cap="none" spc="0" baseline="0">
                <a:solidFill>
                  <a:srgbClr val="000000"/>
                </a:solidFill>
                <a:effectLst/>
                <a:latin typeface="Tahoma"/>
                <a:ea typeface="Tahoma"/>
                <a:cs typeface="Tahoma"/>
              </a:rPr>
              <a:t>Él</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nvGrpSpPr>
          <p:cNvPr id="11" name="Group 10"/>
          <p:cNvGrpSpPr/>
          <p:nvPr/>
        </p:nvGrpSpPr>
        <p:grpSpPr>
          <a:xfrm>
            <a:off x="1042719" y="1711696"/>
            <a:ext cx="4221321" cy="5192271"/>
            <a:chOff x="2461115" y="1636280"/>
            <a:chExt cx="4221321" cy="5192271"/>
          </a:xfrm>
        </p:grpSpPr>
        <p:grpSp>
          <p:nvGrpSpPr>
            <p:cNvPr id="12" name="Group 11"/>
            <p:cNvGrpSpPr/>
            <p:nvPr/>
          </p:nvGrpSpPr>
          <p:grpSpPr>
            <a:xfrm>
              <a:off x="2461115" y="2223886"/>
              <a:ext cx="3161007" cy="4604665"/>
              <a:chOff x="842682" y="1783344"/>
              <a:chExt cx="3251646" cy="4596823"/>
            </a:xfrm>
          </p:grpSpPr>
          <p:pic>
            <p:nvPicPr>
              <p:cNvPr id="15" name="Picture 2" descr="f968eff9-e0ff-4ed8-a3c7-a4cd75eac9cb@namprd16"/>
              <p:cNvPicPr>
                <a:picLocks noChangeAspect="1" noChangeArrowheads="1"/>
              </p:cNvPicPr>
              <p:nvPr/>
            </p:nvPicPr>
            <p:blipFill>
              <a:blip r:embed="rId4">
                <a:extLst>
                  <a:ext uri="{28A0092B-C50C-407E-A947-70E740481C1C}">
                    <a14:useLocalDpi xmlns:a14="http://schemas.microsoft.com/office/drawing/2010/main" val="0"/>
                  </a:ext>
                </a:extLst>
              </a:blip>
              <a:srcRect l="26284" r="42162"/>
              <a:stretch>
                <a:fillRect/>
              </a:stretch>
            </p:blipFill>
            <p:spPr bwMode="auto">
              <a:xfrm flipH="1">
                <a:off x="842682" y="1783344"/>
                <a:ext cx="2965043" cy="459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712191" y="3930555"/>
                <a:ext cx="382137" cy="409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691718" y="5970734"/>
                <a:ext cx="382137" cy="409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Callout 12"/>
            <p:cNvSpPr/>
            <p:nvPr/>
          </p:nvSpPr>
          <p:spPr>
            <a:xfrm rot="3982398">
              <a:off x="4753106" y="1428303"/>
              <a:ext cx="1721354" cy="2137307"/>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710344" y="1808957"/>
              <a:ext cx="1875108" cy="1569660"/>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a:t>
              </a:r>
              <a:r>
                <a:rPr lang="es-MX" sz="2400" b="1" i="0" strike="noStrike" cap="none" spc="0" baseline="0" dirty="0">
                  <a:solidFill>
                    <a:srgbClr val="000000"/>
                  </a:solidFill>
                  <a:effectLst/>
                  <a:latin typeface="Smoothy" pitchFamily="2" charset="77"/>
                  <a:ea typeface="Tahoma"/>
                  <a:cs typeface="Tahoma"/>
                </a:rPr>
                <a:t>Él</a:t>
              </a:r>
              <a:r>
                <a:rPr lang="es-MX" sz="2400" b="0" i="0" strike="noStrike" cap="none" spc="0" baseline="0" dirty="0">
                  <a:solidFill>
                    <a:srgbClr val="000000"/>
                  </a:solidFill>
                  <a:effectLst/>
                  <a:latin typeface="Smoothy" pitchFamily="2" charset="77"/>
                  <a:ea typeface="Tahoma"/>
                  <a:cs typeface="Tahoma"/>
                </a:rPr>
                <a:t> es muy amable! </a:t>
              </a:r>
              <a:r>
                <a:rPr lang="es-MX" sz="2400" b="1" i="0" strike="noStrike" cap="none" spc="0" baseline="0" dirty="0">
                  <a:solidFill>
                    <a:srgbClr val="000000"/>
                  </a:solidFill>
                  <a:effectLst/>
                  <a:latin typeface="Smoothy" pitchFamily="2" charset="77"/>
                  <a:ea typeface="Tahoma"/>
                  <a:cs typeface="Tahoma"/>
                </a:rPr>
                <a:t>Él</a:t>
              </a:r>
              <a:r>
                <a:rPr lang="es-MX" sz="2400" b="0" i="0" strike="noStrike" cap="none" spc="0" baseline="0" dirty="0">
                  <a:solidFill>
                    <a:srgbClr val="000000"/>
                  </a:solidFill>
                  <a:effectLst/>
                  <a:latin typeface="Smoothy" pitchFamily="2" charset="77"/>
                  <a:ea typeface="Tahoma"/>
                  <a:cs typeface="Tahoma"/>
                </a:rPr>
                <a:t> trae una corbata genial.</a:t>
              </a:r>
              <a:endParaRPr lang="en-US" sz="2400" dirty="0">
                <a:latin typeface="Smoothy" pitchFamily="2" charset="77"/>
                <a:ea typeface="Tahoma" panose="020B0604030504040204" pitchFamily="34" charset="0"/>
                <a:cs typeface="Tahoma" panose="020B0604030504040204" pitchFamily="34" charset="0"/>
              </a:endParaRPr>
            </a:p>
          </p:txBody>
        </p:sp>
      </p:grpSp>
      <p:pic>
        <p:nvPicPr>
          <p:cNvPr id="18" name="Picture 3" descr="1ad39b3f-bb94-4a22-b31f-74a23c17a3e4@namprd16"/>
          <p:cNvPicPr>
            <a:picLocks noChangeAspect="1" noChangeArrowheads="1"/>
          </p:cNvPicPr>
          <p:nvPr/>
        </p:nvPicPr>
        <p:blipFill>
          <a:blip r:embed="rId5">
            <a:extLst>
              <a:ext uri="{28A0092B-C50C-407E-A947-70E740481C1C}">
                <a14:useLocalDpi xmlns:a14="http://schemas.microsoft.com/office/drawing/2010/main" val="0"/>
              </a:ext>
            </a:extLst>
          </a:blip>
          <a:srcRect l="31884" r="43888"/>
          <a:stretch>
            <a:fillRect/>
          </a:stretch>
        </p:blipFill>
        <p:spPr bwMode="auto">
          <a:xfrm>
            <a:off x="8103814" y="967151"/>
            <a:ext cx="2233435" cy="519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Callout 18"/>
          <p:cNvSpPr/>
          <p:nvPr/>
        </p:nvSpPr>
        <p:spPr>
          <a:xfrm rot="13057294">
            <a:off x="6169510" y="1671617"/>
            <a:ext cx="1806330" cy="1747985"/>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277870" y="1932172"/>
            <a:ext cx="1646298" cy="1292662"/>
          </a:xfrm>
          <a:prstGeom prst="rect">
            <a:avLst/>
          </a:prstGeom>
          <a:noFill/>
        </p:spPr>
        <p:txBody>
          <a:bodyPr wrap="square" rtlCol="0">
            <a:spAutoFit/>
          </a:bodyPr>
          <a:lstStyle/>
          <a:p>
            <a:pPr algn="ctr"/>
            <a:r>
              <a:rPr lang="es-MX" sz="2600" b="0" i="0" strike="noStrike" cap="none" spc="0" baseline="0" dirty="0">
                <a:solidFill>
                  <a:srgbClr val="000000"/>
                </a:solidFill>
                <a:effectLst/>
                <a:latin typeface="Smoothy" pitchFamily="2" charset="77"/>
                <a:ea typeface="Tahoma"/>
                <a:cs typeface="Tahoma"/>
              </a:rPr>
              <a:t>Mi pronombre es “</a:t>
            </a:r>
            <a:r>
              <a:rPr lang="es-MX" sz="2600" b="1" i="0" strike="noStrike" cap="none" spc="0" baseline="0" dirty="0">
                <a:solidFill>
                  <a:srgbClr val="000000"/>
                </a:solidFill>
                <a:effectLst/>
                <a:latin typeface="Smoothy" pitchFamily="2" charset="77"/>
                <a:ea typeface="Tahoma"/>
                <a:cs typeface="Tahoma"/>
              </a:rPr>
              <a:t>él”.</a:t>
            </a:r>
            <a:endParaRPr lang="en-US" sz="2600" b="1" dirty="0">
              <a:latin typeface="Smoothy" pitchFamily="2" charset="77"/>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7247981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220590" y="305095"/>
            <a:ext cx="948036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i="0" strike="noStrike" cap="none" spc="0" baseline="0" dirty="0">
                <a:solidFill>
                  <a:srgbClr val="000000"/>
                </a:solidFill>
                <a:effectLst/>
                <a:latin typeface="Tahoma"/>
                <a:ea typeface="Tahoma"/>
                <a:cs typeface="Tahoma"/>
              </a:rPr>
              <a:t>El pronombre para una persona </a:t>
            </a:r>
          </a:p>
          <a:p>
            <a:pPr algn="ctr"/>
            <a:r>
              <a:rPr lang="es-MX" sz="4000" b="1" i="0" strike="noStrike" cap="none" spc="0" baseline="0" dirty="0">
                <a:solidFill>
                  <a:srgbClr val="000000"/>
                </a:solidFill>
                <a:effectLst/>
                <a:latin typeface="Tahoma"/>
                <a:ea typeface="Tahoma"/>
                <a:cs typeface="Tahoma"/>
              </a:rPr>
              <a:t>no binarias es “elle”.</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7" y="19754"/>
            <a:ext cx="1872349" cy="1491250"/>
          </a:xfrm>
          <a:prstGeom prst="rect">
            <a:avLst/>
          </a:prstGeom>
        </p:spPr>
      </p:pic>
      <p:sp>
        <p:nvSpPr>
          <p:cNvPr id="10" name="TextBox 9"/>
          <p:cNvSpPr txBox="1"/>
          <p:nvPr/>
        </p:nvSpPr>
        <p:spPr>
          <a:xfrm>
            <a:off x="4457848" y="5502646"/>
            <a:ext cx="4365384" cy="914400"/>
          </a:xfrm>
          <a:prstGeom prst="rect">
            <a:avLst/>
          </a:prstGeom>
          <a:noFill/>
          <a:ln w="38100">
            <a:solidFill>
              <a:schemeClr val="tx1"/>
            </a:solidFill>
          </a:ln>
        </p:spPr>
        <p:txBody>
          <a:bodyPr wrap="square" rtlCol="0">
            <a:spAutoFit/>
          </a:bodyPr>
          <a:lstStyle/>
          <a:p>
            <a:pPr algn="ctr"/>
            <a:r>
              <a:rPr lang="es-MX" sz="5400" b="1" i="0" strike="noStrike" cap="none" spc="0" baseline="0">
                <a:solidFill>
                  <a:srgbClr val="000000"/>
                </a:solidFill>
                <a:effectLst/>
                <a:latin typeface="Tahoma"/>
                <a:ea typeface="Tahoma"/>
                <a:cs typeface="Tahoma"/>
              </a:rPr>
              <a:t>No binario</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9981311" y="5458851"/>
            <a:ext cx="1919596" cy="914400"/>
          </a:xfrm>
          <a:prstGeom prst="rect">
            <a:avLst/>
          </a:prstGeom>
          <a:noFill/>
          <a:ln w="38100">
            <a:solidFill>
              <a:schemeClr val="tx1"/>
            </a:solidFill>
          </a:ln>
        </p:spPr>
        <p:txBody>
          <a:bodyPr wrap="square" rtlCol="0">
            <a:spAutoFit/>
          </a:bodyPr>
          <a:lstStyle/>
          <a:p>
            <a:r>
              <a:rPr lang="es-MX" sz="5400" b="1" i="0" strike="noStrike" cap="none" spc="0" baseline="0">
                <a:solidFill>
                  <a:srgbClr val="000000"/>
                </a:solidFill>
                <a:effectLst/>
                <a:latin typeface="Tahoma"/>
                <a:ea typeface="Tahoma"/>
                <a:cs typeface="Tahoma"/>
              </a:rPr>
              <a:t>Elle</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906678" y="2122315"/>
            <a:ext cx="3161007" cy="4604665"/>
            <a:chOff x="842682" y="1783344"/>
            <a:chExt cx="3251646" cy="4596823"/>
          </a:xfrm>
        </p:grpSpPr>
        <p:pic>
          <p:nvPicPr>
            <p:cNvPr id="16" name="Picture 2" descr="f968eff9-e0ff-4ed8-a3c7-a4cd75eac9cb@namprd16"/>
            <p:cNvPicPr>
              <a:picLocks noChangeAspect="1" noChangeArrowheads="1"/>
            </p:cNvPicPr>
            <p:nvPr/>
          </p:nvPicPr>
          <p:blipFill>
            <a:blip r:embed="rId4">
              <a:extLst>
                <a:ext uri="{28A0092B-C50C-407E-A947-70E740481C1C}">
                  <a14:useLocalDpi xmlns:a14="http://schemas.microsoft.com/office/drawing/2010/main" val="0"/>
                </a:ext>
              </a:extLst>
            </a:blip>
            <a:srcRect l="26284" r="42162"/>
            <a:stretch>
              <a:fillRect/>
            </a:stretch>
          </p:blipFill>
          <p:spPr bwMode="auto">
            <a:xfrm flipH="1">
              <a:off x="842682" y="1783344"/>
              <a:ext cx="2965043" cy="459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712191" y="3930555"/>
              <a:ext cx="382137" cy="409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91718" y="5970734"/>
              <a:ext cx="382137" cy="409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Callout 13"/>
          <p:cNvSpPr/>
          <p:nvPr/>
        </p:nvSpPr>
        <p:spPr>
          <a:xfrm rot="3976637">
            <a:off x="3151682" y="1491981"/>
            <a:ext cx="1979626" cy="2137307"/>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57380" y="1835909"/>
            <a:ext cx="1531969" cy="1569660"/>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a:t>
            </a:r>
            <a:r>
              <a:rPr lang="es-MX" sz="2400" b="1" i="0" strike="noStrike" cap="none" spc="0" baseline="0" dirty="0">
                <a:solidFill>
                  <a:srgbClr val="000000"/>
                </a:solidFill>
                <a:effectLst/>
                <a:latin typeface="Smoothy" pitchFamily="2" charset="77"/>
                <a:ea typeface="Tahoma"/>
                <a:cs typeface="Tahoma"/>
              </a:rPr>
              <a:t>Elle </a:t>
            </a:r>
            <a:r>
              <a:rPr lang="es-MX" sz="2400" b="0" i="0" strike="noStrike" cap="none" spc="0" baseline="0" dirty="0">
                <a:solidFill>
                  <a:srgbClr val="000000"/>
                </a:solidFill>
                <a:effectLst/>
                <a:latin typeface="Smoothy" pitchFamily="2" charset="77"/>
                <a:ea typeface="Tahoma"/>
                <a:cs typeface="Tahoma"/>
              </a:rPr>
              <a:t>es muy fuerte! ¡</a:t>
            </a:r>
            <a:r>
              <a:rPr lang="es-MX" sz="2400" b="1" i="0" strike="noStrike" cap="none" spc="0" baseline="0" dirty="0">
                <a:solidFill>
                  <a:srgbClr val="000000"/>
                </a:solidFill>
                <a:effectLst/>
                <a:latin typeface="Smoothy" pitchFamily="2" charset="77"/>
                <a:ea typeface="Tahoma"/>
                <a:cs typeface="Tahoma"/>
              </a:rPr>
              <a:t>Elle </a:t>
            </a:r>
            <a:r>
              <a:rPr lang="es-MX" sz="2400" b="0" i="0" strike="noStrike" cap="none" spc="0" baseline="0" dirty="0">
                <a:solidFill>
                  <a:srgbClr val="000000"/>
                </a:solidFill>
                <a:effectLst/>
                <a:latin typeface="Smoothy" pitchFamily="2" charset="77"/>
                <a:ea typeface="Tahoma"/>
                <a:cs typeface="Tahoma"/>
              </a:rPr>
              <a:t>juega soccer!</a:t>
            </a:r>
            <a:endParaRPr lang="en-US" sz="2400" dirty="0">
              <a:latin typeface="Smoothy" pitchFamily="2" charset="77"/>
              <a:ea typeface="Tahoma" panose="020B0604030504040204" pitchFamily="34" charset="0"/>
              <a:cs typeface="Tahoma" panose="020B0604030504040204" pitchFamily="34" charset="0"/>
            </a:endParaRPr>
          </a:p>
        </p:txBody>
      </p:sp>
      <p:pic>
        <p:nvPicPr>
          <p:cNvPr id="19" name="Picture 3" descr="1ad39b3f-bb94-4a22-b31f-74a23c17a3e4@namprd16"/>
          <p:cNvPicPr>
            <a:picLocks noChangeAspect="1" noChangeArrowheads="1"/>
          </p:cNvPicPr>
          <p:nvPr/>
        </p:nvPicPr>
        <p:blipFill>
          <a:blip r:embed="rId5">
            <a:extLst>
              <a:ext uri="{28A0092B-C50C-407E-A947-70E740481C1C}">
                <a14:useLocalDpi xmlns:a14="http://schemas.microsoft.com/office/drawing/2010/main" val="0"/>
              </a:ext>
            </a:extLst>
          </a:blip>
          <a:srcRect l="60251" r="17138"/>
          <a:stretch>
            <a:fillRect/>
          </a:stretch>
        </p:blipFill>
        <p:spPr bwMode="auto">
          <a:xfrm>
            <a:off x="8748956" y="1000864"/>
            <a:ext cx="2108781" cy="454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Callout 19"/>
          <p:cNvSpPr/>
          <p:nvPr/>
        </p:nvSpPr>
        <p:spPr>
          <a:xfrm rot="12781945">
            <a:off x="6970981" y="1759194"/>
            <a:ext cx="1806330" cy="1747985"/>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moothy" pitchFamily="2" charset="77"/>
            </a:endParaRPr>
          </a:p>
        </p:txBody>
      </p:sp>
      <p:sp>
        <p:nvSpPr>
          <p:cNvPr id="21" name="TextBox 20"/>
          <p:cNvSpPr txBox="1"/>
          <p:nvPr/>
        </p:nvSpPr>
        <p:spPr>
          <a:xfrm>
            <a:off x="6998970" y="2074738"/>
            <a:ext cx="1646298" cy="1200329"/>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Mi pronombre es “</a:t>
            </a:r>
            <a:r>
              <a:rPr lang="es-MX" sz="2400" b="1" i="0" strike="noStrike" cap="none" spc="0" baseline="0" dirty="0">
                <a:solidFill>
                  <a:srgbClr val="000000"/>
                </a:solidFill>
                <a:effectLst/>
                <a:latin typeface="Smoothy" pitchFamily="2" charset="77"/>
                <a:ea typeface="Tahoma"/>
                <a:cs typeface="Tahoma"/>
              </a:rPr>
              <a:t>elle</a:t>
            </a:r>
            <a:r>
              <a:rPr lang="es-MX" sz="2400" i="0" strike="noStrike" cap="none" spc="0" baseline="0" dirty="0">
                <a:solidFill>
                  <a:srgbClr val="000000"/>
                </a:solidFill>
                <a:effectLst/>
                <a:latin typeface="Smoothy" pitchFamily="2" charset="77"/>
                <a:ea typeface="Tahoma"/>
                <a:cs typeface="Tahoma"/>
              </a:rPr>
              <a:t>”.</a:t>
            </a:r>
            <a:endParaRPr lang="en-US" sz="2400" dirty="0">
              <a:latin typeface="Smoothy" pitchFamily="2" charset="77"/>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4"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8133142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496" y="4970616"/>
            <a:ext cx="12191999" cy="1645920"/>
          </a:xfrm>
          <a:prstGeom prst="rect">
            <a:avLst/>
          </a:prstGeom>
          <a:noFill/>
        </p:spPr>
        <p:txBody>
          <a:bodyPr wrap="square" rtlCol="0">
            <a:spAutoFit/>
          </a:bodyPr>
          <a:lstStyle/>
          <a:p>
            <a:pPr algn="ctr"/>
            <a:r>
              <a:rPr lang="es-MX" sz="3400" b="1" i="0" strike="noStrike" cap="none" spc="0" baseline="0">
                <a:solidFill>
                  <a:srgbClr val="000000"/>
                </a:solidFill>
                <a:effectLst/>
                <a:latin typeface="Tahoma"/>
                <a:ea typeface="Tahoma"/>
                <a:cs typeface="Tahoma"/>
              </a:rPr>
              <a:t>Algunas personas usan más de un pronombre. Quizás aún esté eligiendo cuál pronombre quiere usar.      ¡Está bien!</a:t>
            </a:r>
            <a:endParaRPr lang="en-US" sz="3400" b="1">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28209"/>
            <a:ext cx="1872349" cy="1491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304346" y="4432949"/>
            <a:ext cx="11592231" cy="779929"/>
          </a:xfrm>
          <a:prstGeom prst="rect">
            <a:avLst/>
          </a:prstGeom>
        </p:spPr>
      </p:pic>
      <p:pic>
        <p:nvPicPr>
          <p:cNvPr id="9" name="Picture 4" descr="b5e538bf-dea1-4fc0-bd12-ea13e236b588@namprd16"/>
          <p:cNvPicPr>
            <a:picLocks noChangeAspect="1" noChangeArrowheads="1"/>
          </p:cNvPicPr>
          <p:nvPr/>
        </p:nvPicPr>
        <p:blipFill>
          <a:blip r:embed="rId4">
            <a:extLst>
              <a:ext uri="{28A0092B-C50C-407E-A947-70E740481C1C}">
                <a14:useLocalDpi xmlns:a14="http://schemas.microsoft.com/office/drawing/2010/main" val="0"/>
              </a:ext>
            </a:extLst>
          </a:blip>
          <a:srcRect r="60187"/>
          <a:stretch>
            <a:fillRect/>
          </a:stretch>
        </p:blipFill>
        <p:spPr bwMode="auto">
          <a:xfrm>
            <a:off x="583852" y="-671333"/>
            <a:ext cx="4078127" cy="577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Callout 9"/>
          <p:cNvSpPr/>
          <p:nvPr/>
        </p:nvSpPr>
        <p:spPr>
          <a:xfrm rot="3803043">
            <a:off x="4011296" y="237190"/>
            <a:ext cx="1806330" cy="1747985"/>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72233" y="353463"/>
            <a:ext cx="1646298" cy="1569660"/>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¡Mis pronombres son “</a:t>
            </a:r>
            <a:r>
              <a:rPr lang="es-MX" sz="2400" b="1" i="0" strike="noStrike" cap="none" spc="0" baseline="0" dirty="0">
                <a:solidFill>
                  <a:srgbClr val="000000"/>
                </a:solidFill>
                <a:effectLst/>
                <a:latin typeface="Smoothy" pitchFamily="2" charset="77"/>
                <a:ea typeface="Tahoma"/>
                <a:cs typeface="Tahoma"/>
              </a:rPr>
              <a:t>ella</a:t>
            </a:r>
            <a:r>
              <a:rPr lang="es-MX" sz="2400" b="0" i="0" strike="noStrike" cap="none" spc="0" baseline="0" dirty="0">
                <a:solidFill>
                  <a:srgbClr val="000000"/>
                </a:solidFill>
                <a:effectLst/>
                <a:latin typeface="Smoothy" pitchFamily="2" charset="77"/>
                <a:ea typeface="Tahoma"/>
                <a:cs typeface="Tahoma"/>
              </a:rPr>
              <a:t>” y “</a:t>
            </a:r>
            <a:r>
              <a:rPr lang="es-MX" sz="2400" b="1" i="0" strike="noStrike" cap="none" spc="0" baseline="0" dirty="0">
                <a:solidFill>
                  <a:srgbClr val="000000"/>
                </a:solidFill>
                <a:effectLst/>
                <a:latin typeface="Smoothy" pitchFamily="2" charset="77"/>
                <a:ea typeface="Tahoma"/>
                <a:cs typeface="Tahoma"/>
              </a:rPr>
              <a:t>elle</a:t>
            </a:r>
            <a:r>
              <a:rPr lang="es-MX" sz="2400" b="0" i="0" strike="noStrike" cap="none" spc="0" baseline="0" dirty="0">
                <a:solidFill>
                  <a:srgbClr val="000000"/>
                </a:solidFill>
                <a:effectLst/>
                <a:latin typeface="Smoothy" pitchFamily="2" charset="77"/>
                <a:ea typeface="Tahoma"/>
                <a:cs typeface="Tahoma"/>
              </a:rPr>
              <a:t>”!</a:t>
            </a:r>
            <a:endParaRPr lang="en-US" sz="2400" dirty="0">
              <a:latin typeface="Smoothy" pitchFamily="2" charset="77"/>
              <a:ea typeface="Tahoma" panose="020B0604030504040204" pitchFamily="34" charset="0"/>
              <a:cs typeface="Tahoma" panose="020B0604030504040204" pitchFamily="34" charset="0"/>
            </a:endParaRPr>
          </a:p>
        </p:txBody>
      </p:sp>
      <p:pic>
        <p:nvPicPr>
          <p:cNvPr id="12" name="Picture 2" descr="251ddd9c-6984-4e5d-a621-f8d45ab332b2@namprd16"/>
          <p:cNvPicPr>
            <a:picLocks noChangeAspect="1" noChangeArrowheads="1"/>
          </p:cNvPicPr>
          <p:nvPr/>
        </p:nvPicPr>
        <p:blipFill>
          <a:blip r:embed="rId5">
            <a:extLst>
              <a:ext uri="{28A0092B-C50C-407E-A947-70E740481C1C}">
                <a14:useLocalDpi xmlns:a14="http://schemas.microsoft.com/office/drawing/2010/main" val="0"/>
              </a:ext>
            </a:extLst>
          </a:blip>
          <a:srcRect l="46600" r="24679"/>
          <a:stretch>
            <a:fillRect/>
          </a:stretch>
        </p:blipFill>
        <p:spPr bwMode="auto">
          <a:xfrm>
            <a:off x="8084898" y="197420"/>
            <a:ext cx="2320343" cy="455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7935546" y="3822366"/>
            <a:ext cx="548640" cy="71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rot="12525869">
            <a:off x="6189354" y="1194665"/>
            <a:ext cx="1806330" cy="1747985"/>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69370" y="1343799"/>
            <a:ext cx="1646298" cy="1569660"/>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¡Mis pronombres son “</a:t>
            </a:r>
            <a:r>
              <a:rPr lang="es-MX" sz="2400" b="1" i="0" strike="noStrike" cap="none" spc="0" baseline="0" dirty="0">
                <a:solidFill>
                  <a:srgbClr val="000000"/>
                </a:solidFill>
                <a:effectLst/>
                <a:latin typeface="Smoothy" pitchFamily="2" charset="77"/>
                <a:ea typeface="Tahoma"/>
                <a:cs typeface="Tahoma"/>
              </a:rPr>
              <a:t>él</a:t>
            </a:r>
            <a:r>
              <a:rPr lang="es-MX" sz="2400" b="0" i="0" strike="noStrike" cap="none" spc="0" baseline="0" dirty="0">
                <a:solidFill>
                  <a:srgbClr val="000000"/>
                </a:solidFill>
                <a:effectLst/>
                <a:latin typeface="Smoothy" pitchFamily="2" charset="77"/>
                <a:ea typeface="Tahoma"/>
                <a:cs typeface="Tahoma"/>
              </a:rPr>
              <a:t>” y “</a:t>
            </a:r>
            <a:r>
              <a:rPr lang="es-MX" sz="2400" b="1" i="0" strike="noStrike" cap="none" spc="0" baseline="0" dirty="0">
                <a:solidFill>
                  <a:srgbClr val="000000"/>
                </a:solidFill>
                <a:effectLst/>
                <a:latin typeface="Smoothy" pitchFamily="2" charset="77"/>
                <a:ea typeface="Tahoma"/>
                <a:cs typeface="Tahoma"/>
              </a:rPr>
              <a:t>elle</a:t>
            </a:r>
            <a:r>
              <a:rPr lang="es-MX" sz="2400" b="0" i="0" strike="noStrike" cap="none" spc="0" baseline="0" dirty="0">
                <a:solidFill>
                  <a:srgbClr val="000000"/>
                </a:solidFill>
                <a:effectLst/>
                <a:latin typeface="Smoothy" pitchFamily="2" charset="77"/>
                <a:ea typeface="Tahoma"/>
                <a:cs typeface="Tahoma"/>
              </a:rPr>
              <a:t>”!</a:t>
            </a:r>
            <a:endParaRPr lang="en-US" sz="2400" dirty="0">
              <a:latin typeface="Smoothy" pitchFamily="2" charset="77"/>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8599148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383457" y="4708899"/>
            <a:ext cx="11592231" cy="779929"/>
          </a:xfrm>
          <a:prstGeom prst="rect">
            <a:avLst/>
          </a:prstGeom>
        </p:spPr>
      </p:pic>
      <p:sp>
        <p:nvSpPr>
          <p:cNvPr id="7" name="Rectangle 6"/>
          <p:cNvSpPr/>
          <p:nvPr/>
        </p:nvSpPr>
        <p:spPr>
          <a:xfrm>
            <a:off x="849085" y="5342151"/>
            <a:ext cx="10868297" cy="822960"/>
          </a:xfrm>
          <a:prstGeom prst="rect">
            <a:avLst/>
          </a:prstGeom>
        </p:spPr>
        <p:txBody>
          <a:bodyPr wrap="square">
            <a:spAutoFit/>
          </a:bodyPr>
          <a:lstStyle/>
          <a:p>
            <a:pPr lvl="0" algn="ctr"/>
            <a:r>
              <a:rPr lang="es-MX" sz="4800" b="1" i="0" strike="noStrike" cap="none" spc="0" baseline="0">
                <a:solidFill>
                  <a:srgbClr val="000000"/>
                </a:solidFill>
                <a:effectLst/>
                <a:latin typeface="Tahoma"/>
                <a:ea typeface="Tahoma"/>
                <a:cs typeface="Tahoma"/>
              </a:rPr>
              <a:t>¿Cuál es su pronombre?</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2460755" y="2448264"/>
            <a:ext cx="2255112" cy="701040"/>
          </a:xfrm>
          <a:prstGeom prst="rect">
            <a:avLst/>
          </a:prstGeom>
        </p:spPr>
        <p:txBody>
          <a:bodyPr wrap="square">
            <a:spAutoFit/>
          </a:bodyPr>
          <a:lstStyle/>
          <a:p>
            <a:pPr lvl="0"/>
            <a:r>
              <a:rPr lang="es-MX" sz="4000" b="1" i="0" strike="noStrike" cap="none" spc="0" baseline="0">
                <a:solidFill>
                  <a:srgbClr val="000000"/>
                </a:solidFill>
                <a:effectLst/>
                <a:latin typeface="Tahoma"/>
                <a:ea typeface="Tahoma"/>
                <a:cs typeface="Tahoma"/>
              </a:rPr>
              <a:t>Elle</a:t>
            </a:r>
            <a:endParaRPr lang="en-US" sz="40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290351" y="336987"/>
            <a:ext cx="3241317" cy="701040"/>
          </a:xfrm>
          <a:prstGeom prst="rect">
            <a:avLst/>
          </a:prstGeom>
        </p:spPr>
        <p:txBody>
          <a:bodyPr wrap="square">
            <a:spAutoFit/>
          </a:bodyPr>
          <a:lstStyle/>
          <a:p>
            <a:pPr lvl="0"/>
            <a:r>
              <a:rPr lang="es-MX" sz="4000" b="1" i="0" strike="noStrike" cap="none" spc="0" baseline="0">
                <a:solidFill>
                  <a:srgbClr val="000000"/>
                </a:solidFill>
                <a:effectLst/>
                <a:latin typeface="Tahoma"/>
                <a:ea typeface="Tahoma"/>
                <a:cs typeface="Tahoma"/>
              </a:rPr>
              <a:t>Él        Ella</a:t>
            </a:r>
            <a:endParaRPr lang="en-US" sz="40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2863515" y="1089689"/>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11" name="Picture 3" descr="2df2a1da-b47e-456f-9c54-3bed7d1fd0c5@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92188" y="992013"/>
            <a:ext cx="6966450" cy="39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7753888" y="1010656"/>
            <a:ext cx="1718311" cy="1015663"/>
          </a:xfrm>
          <a:prstGeom prst="rect">
            <a:avLst/>
          </a:prstGeom>
        </p:spPr>
        <p:txBody>
          <a:bodyPr wrap="square">
            <a:spAutoFit/>
          </a:bodyPr>
          <a:lstStyle/>
          <a:p>
            <a:pPr lvl="0"/>
            <a:r>
              <a:rPr lang="en-US" sz="6000" b="1">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13" name="Rectangle 12"/>
          <p:cNvSpPr/>
          <p:nvPr/>
        </p:nvSpPr>
        <p:spPr>
          <a:xfrm>
            <a:off x="7989074" y="2342051"/>
            <a:ext cx="2722470" cy="701040"/>
          </a:xfrm>
          <a:prstGeom prst="rect">
            <a:avLst/>
          </a:prstGeom>
        </p:spPr>
        <p:txBody>
          <a:bodyPr wrap="square">
            <a:spAutoFit/>
          </a:bodyPr>
          <a:lstStyle/>
          <a:p>
            <a:pPr lvl="0"/>
            <a:r>
              <a:rPr lang="es-MX" sz="4000" b="1" i="0" strike="noStrike" cap="none" spc="0" baseline="0">
                <a:solidFill>
                  <a:srgbClr val="000000"/>
                </a:solidFill>
                <a:effectLst/>
                <a:latin typeface="Tahoma"/>
                <a:ea typeface="Tahoma"/>
                <a:cs typeface="Tahoma"/>
              </a:rPr>
              <a:t>Ella/Elle</a:t>
            </a:r>
            <a:endParaRPr lang="en-US" sz="40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28209"/>
            <a:ext cx="1872349" cy="149125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1653524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2845636" y="341277"/>
            <a:ext cx="6479762" cy="1399160"/>
          </a:xfrm>
          <a:prstGeom prst="wedgeEllipseCallout">
            <a:avLst>
              <a:gd name="adj1" fmla="val 12752"/>
              <a:gd name="adj2" fmla="val 8291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4857" y="5373641"/>
            <a:ext cx="11002296" cy="106680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Una manera respetuosa de preguntar el género de una persona es preguntar cuáles pronombres usa.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28209"/>
            <a:ext cx="1872349" cy="1491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534453" y="4820377"/>
            <a:ext cx="11592231" cy="779929"/>
          </a:xfrm>
          <a:prstGeom prst="rect">
            <a:avLst/>
          </a:prstGeom>
        </p:spPr>
      </p:pic>
      <p:pic>
        <p:nvPicPr>
          <p:cNvPr id="2050" name="Picture 2" descr="b7342d0e-98ff-4bd2-8880-da03a032b3f0@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59200" y="1620587"/>
            <a:ext cx="7367798" cy="41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204044" y="787415"/>
            <a:ext cx="5783912" cy="707886"/>
          </a:xfrm>
          <a:prstGeom prst="rect">
            <a:avLst/>
          </a:prstGeom>
          <a:noFill/>
        </p:spPr>
        <p:txBody>
          <a:bodyPr wrap="square" rtlCol="0">
            <a:spAutoFit/>
          </a:bodyPr>
          <a:lstStyle/>
          <a:p>
            <a:pPr algn="ctr"/>
            <a:r>
              <a:rPr lang="es-MX" sz="4000" b="1" i="0" strike="noStrike" cap="none" spc="0" baseline="0" dirty="0">
                <a:solidFill>
                  <a:srgbClr val="000000"/>
                </a:solidFill>
                <a:effectLst/>
                <a:latin typeface="Smoothy" pitchFamily="2" charset="77"/>
                <a:ea typeface="Tahoma"/>
                <a:cs typeface="Tahoma"/>
              </a:rPr>
              <a:t>¿Cuáles pronombres usa?</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0771248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336" y="-118510"/>
            <a:ext cx="7636208" cy="1139079"/>
          </a:xfrm>
        </p:spPr>
        <p:txBody>
          <a:bodyPr>
            <a:normAutofit fontScale="90000"/>
          </a:bodyPr>
          <a:lstStyle/>
          <a:p>
            <a:r>
              <a:rPr lang="es-MX" sz="5400" b="1" i="0" strike="noStrike" cap="none" spc="0" baseline="0" dirty="0">
                <a:solidFill>
                  <a:srgbClr val="000000"/>
                </a:solidFill>
                <a:effectLst/>
                <a:latin typeface="Tahoma"/>
                <a:ea typeface="Tahoma"/>
                <a:cs typeface="Tahoma"/>
              </a:rPr>
              <a:t>Práctica de pronombres</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28209"/>
            <a:ext cx="1872349" cy="1491250"/>
          </a:xfrm>
          <a:prstGeom prst="rect">
            <a:avLst/>
          </a:prstGeom>
        </p:spPr>
      </p:pic>
      <p:pic>
        <p:nvPicPr>
          <p:cNvPr id="3074" name="Picture 2" descr="22e3e0bf-1367-4763-9a79-1d3dc0b27bb2@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02978" y="1335669"/>
            <a:ext cx="9609321" cy="539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Callout 7"/>
          <p:cNvSpPr/>
          <p:nvPr/>
        </p:nvSpPr>
        <p:spPr>
          <a:xfrm rot="17144580">
            <a:off x="3441395" y="767309"/>
            <a:ext cx="1292214" cy="1537118"/>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56125" y="934689"/>
            <a:ext cx="1646298" cy="1200329"/>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Mi pronombre es “ella”.</a:t>
            </a:r>
            <a:endParaRPr lang="en-US" sz="2400" dirty="0">
              <a:latin typeface="Smoothy" pitchFamily="2" charset="77"/>
              <a:ea typeface="Tahoma" panose="020B0604030504040204" pitchFamily="34" charset="0"/>
              <a:cs typeface="Tahoma" panose="020B0604030504040204" pitchFamily="34" charset="0"/>
            </a:endParaRPr>
          </a:p>
        </p:txBody>
      </p:sp>
      <p:sp>
        <p:nvSpPr>
          <p:cNvPr id="10" name="Oval Callout 9"/>
          <p:cNvSpPr/>
          <p:nvPr/>
        </p:nvSpPr>
        <p:spPr>
          <a:xfrm rot="15377679">
            <a:off x="677792" y="1397927"/>
            <a:ext cx="1494398" cy="1739461"/>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1878" y="1706288"/>
            <a:ext cx="1646298" cy="1107996"/>
          </a:xfrm>
          <a:prstGeom prst="rect">
            <a:avLst/>
          </a:prstGeom>
          <a:noFill/>
        </p:spPr>
        <p:txBody>
          <a:bodyPr wrap="square" rtlCol="0">
            <a:spAutoFit/>
          </a:bodyPr>
          <a:lstStyle/>
          <a:p>
            <a:pPr algn="ctr"/>
            <a:r>
              <a:rPr lang="es-MX" sz="2200" b="0" i="0" strike="noStrike" cap="none" spc="0" baseline="0" dirty="0">
                <a:solidFill>
                  <a:srgbClr val="000000"/>
                </a:solidFill>
                <a:effectLst/>
                <a:latin typeface="Smoothy" pitchFamily="2" charset="77"/>
                <a:ea typeface="Tahoma"/>
                <a:cs typeface="Tahoma"/>
              </a:rPr>
              <a:t>¿Cuáles son</a:t>
            </a:r>
          </a:p>
          <a:p>
            <a:pPr algn="ctr"/>
            <a:r>
              <a:rPr lang="es-MX" sz="2200" b="0" i="0" strike="noStrike" cap="none" spc="0" baseline="0" dirty="0">
                <a:solidFill>
                  <a:srgbClr val="000000"/>
                </a:solidFill>
                <a:effectLst/>
                <a:latin typeface="Smoothy" pitchFamily="2" charset="77"/>
                <a:ea typeface="Tahoma"/>
                <a:cs typeface="Tahoma"/>
              </a:rPr>
              <a:t>sus pronombres?</a:t>
            </a:r>
            <a:endParaRPr lang="en-US" sz="2200" dirty="0">
              <a:latin typeface="Smoothy" pitchFamily="2" charset="77"/>
              <a:ea typeface="Tahoma" panose="020B0604030504040204" pitchFamily="34" charset="0"/>
              <a:cs typeface="Tahoma" panose="020B0604030504040204" pitchFamily="34" charset="0"/>
            </a:endParaRPr>
          </a:p>
        </p:txBody>
      </p:sp>
      <p:sp>
        <p:nvSpPr>
          <p:cNvPr id="12" name="Oval Callout 11"/>
          <p:cNvSpPr/>
          <p:nvPr/>
        </p:nvSpPr>
        <p:spPr>
          <a:xfrm rot="4317509">
            <a:off x="10075676" y="1397928"/>
            <a:ext cx="1494398" cy="1739461"/>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999726" y="1747951"/>
            <a:ext cx="1646298" cy="1107996"/>
          </a:xfrm>
          <a:prstGeom prst="rect">
            <a:avLst/>
          </a:prstGeom>
          <a:noFill/>
        </p:spPr>
        <p:txBody>
          <a:bodyPr wrap="square" rtlCol="0">
            <a:spAutoFit/>
          </a:bodyPr>
          <a:lstStyle/>
          <a:p>
            <a:pPr algn="ctr"/>
            <a:r>
              <a:rPr lang="es-MX" sz="2200" b="0" i="0" strike="noStrike" cap="none" spc="0" baseline="0" dirty="0">
                <a:solidFill>
                  <a:srgbClr val="000000"/>
                </a:solidFill>
                <a:effectLst/>
                <a:latin typeface="Smoothy" pitchFamily="2" charset="77"/>
                <a:ea typeface="Tahoma"/>
                <a:cs typeface="Tahoma"/>
              </a:rPr>
              <a:t>¿Cuáles son</a:t>
            </a:r>
          </a:p>
          <a:p>
            <a:pPr algn="ctr"/>
            <a:r>
              <a:rPr lang="es-MX" sz="2200" b="0" i="0" strike="noStrike" cap="none" spc="0" baseline="0" dirty="0">
                <a:solidFill>
                  <a:srgbClr val="000000"/>
                </a:solidFill>
                <a:effectLst/>
                <a:latin typeface="Smoothy" pitchFamily="2" charset="77"/>
                <a:ea typeface="Tahoma"/>
                <a:cs typeface="Tahoma"/>
              </a:rPr>
              <a:t>sus pronombres?</a:t>
            </a:r>
            <a:endParaRPr lang="en-US" sz="2200" dirty="0">
              <a:latin typeface="Smoothy" pitchFamily="2" charset="77"/>
              <a:ea typeface="Tahoma" panose="020B0604030504040204" pitchFamily="34" charset="0"/>
              <a:cs typeface="Tahoma" panose="020B0604030504040204" pitchFamily="34" charset="0"/>
            </a:endParaRPr>
          </a:p>
        </p:txBody>
      </p:sp>
      <p:sp>
        <p:nvSpPr>
          <p:cNvPr id="14" name="Oval Callout 13"/>
          <p:cNvSpPr/>
          <p:nvPr/>
        </p:nvSpPr>
        <p:spPr>
          <a:xfrm rot="17623188">
            <a:off x="5853693" y="787859"/>
            <a:ext cx="1292214" cy="1537118"/>
          </a:xfrm>
          <a:prstGeom prst="wedgeEllipseCallou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96483" y="934688"/>
            <a:ext cx="1646298" cy="1200329"/>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Mi pronombre es “elle”.</a:t>
            </a:r>
            <a:endParaRPr lang="en-US" sz="2400" dirty="0">
              <a:latin typeface="Smoothy" pitchFamily="2" charset="77"/>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3018235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8423" y="0"/>
            <a:ext cx="12870539" cy="6858000"/>
            <a:chOff x="0" y="0"/>
            <a:chExt cx="12870539"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8500991" y="1215849"/>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482810" y="250176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Transgénero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5256436" y="4649782"/>
              <a:ext cx="384706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Pronombres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130748" y="3671220"/>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9695716" y="5287014"/>
              <a:ext cx="2727108" cy="954107"/>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Juego de pronombres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grpSp>
      <p:pic>
        <p:nvPicPr>
          <p:cNvPr id="14" name="Picture 2" descr="251ddd9c-6984-4e5d-a621-f8d45ab332b2@namprd16"/>
          <p:cNvPicPr>
            <a:picLocks noChangeAspect="1" noChangeArrowheads="1"/>
          </p:cNvPicPr>
          <p:nvPr/>
        </p:nvPicPr>
        <p:blipFill>
          <a:blip r:embed="rId4" cstate="print">
            <a:extLst>
              <a:ext uri="{28A0092B-C50C-407E-A947-70E740481C1C}">
                <a14:useLocalDpi xmlns:a14="http://schemas.microsoft.com/office/drawing/2010/main" val="0"/>
              </a:ext>
            </a:extLst>
          </a:blip>
          <a:srcRect l="3105" r="72404" b="56511"/>
          <a:stretch>
            <a:fillRect/>
          </a:stretch>
        </p:blipFill>
        <p:spPr bwMode="auto">
          <a:xfrm>
            <a:off x="3273099" y="1959107"/>
            <a:ext cx="1209711" cy="121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8bacd9ed-f1b6-4261-8db5-35951ea9e9bf@namprd16"/>
          <p:cNvPicPr>
            <a:picLocks noChangeAspect="1" noChangeArrowheads="1"/>
          </p:cNvPicPr>
          <p:nvPr/>
        </p:nvPicPr>
        <p:blipFill>
          <a:blip r:embed="rId5">
            <a:extLst>
              <a:ext uri="{28A0092B-C50C-407E-A947-70E740481C1C}">
                <a14:useLocalDpi xmlns:a14="http://schemas.microsoft.com/office/drawing/2010/main" val="0"/>
              </a:ext>
            </a:extLst>
          </a:blip>
          <a:srcRect l="29263" r="33081"/>
          <a:stretch>
            <a:fillRect/>
          </a:stretch>
        </p:blipFill>
        <p:spPr bwMode="auto">
          <a:xfrm>
            <a:off x="2341692" y="1796596"/>
            <a:ext cx="1109728" cy="166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489741" y="4663429"/>
            <a:ext cx="765573"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Ella</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392089" y="4680559"/>
            <a:ext cx="645104"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Él</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181345" y="4678590"/>
            <a:ext cx="958613"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Elle</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6736233" y="668118"/>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6736234" y="1273807"/>
            <a:ext cx="1452282" cy="461665"/>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Hombre</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6736233" y="1860603"/>
            <a:ext cx="1913600"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No binario</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22" name="Picture 2" descr="dcc53b1c-057f-400f-bd04-b70f0f70ed24@namprd16"/>
          <p:cNvPicPr>
            <a:picLocks noChangeAspect="1" noChangeArrowheads="1"/>
          </p:cNvPicPr>
          <p:nvPr/>
        </p:nvPicPr>
        <p:blipFill>
          <a:blip r:embed="rId6">
            <a:extLst>
              <a:ext uri="{28A0092B-C50C-407E-A947-70E740481C1C}">
                <a14:useLocalDpi xmlns:a14="http://schemas.microsoft.com/office/drawing/2010/main" val="0"/>
              </a:ext>
            </a:extLst>
          </a:blip>
          <a:srcRect r="50518"/>
          <a:stretch>
            <a:fillRect/>
          </a:stretch>
        </p:blipFill>
        <p:spPr bwMode="auto">
          <a:xfrm>
            <a:off x="6183655" y="4894261"/>
            <a:ext cx="1992631" cy="226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8135335" y="5651426"/>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7"/>
          <a:stretch>
            <a:fillRect/>
          </a:stretch>
        </p:blipFill>
        <p:spPr>
          <a:xfrm>
            <a:off x="2374035" y="3356829"/>
            <a:ext cx="1694056" cy="1186374"/>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20246" y="2036537"/>
            <a:ext cx="1452282" cy="1246094"/>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53145" y="3097673"/>
            <a:ext cx="1452282" cy="1246094"/>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rcRect l="67315" t="67058" r="20748" b="14772"/>
          <a:stretch>
            <a:fillRect/>
          </a:stretch>
        </p:blipFill>
        <p:spPr>
          <a:xfrm>
            <a:off x="1467841" y="4158809"/>
            <a:ext cx="1452282" cy="1246094"/>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2" name="Footer Placeholder 3">
            <a:extLst>
              <a:ext uri="{FF2B5EF4-FFF2-40B4-BE49-F238E27FC236}">
                <a16:creationId xmlns:a16="http://schemas.microsoft.com/office/drawing/2014/main" id="{EA47DDBB-8509-7341-9773-788DFD2BF6B8}"/>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33" name="TextBox 32">
            <a:extLst>
              <a:ext uri="{FF2B5EF4-FFF2-40B4-BE49-F238E27FC236}">
                <a16:creationId xmlns:a16="http://schemas.microsoft.com/office/drawing/2014/main" id="{DE502D98-97B6-794D-9957-BF25A9C163F6}"/>
              </a:ext>
            </a:extLst>
          </p:cNvPr>
          <p:cNvSpPr txBox="1"/>
          <p:nvPr/>
        </p:nvSpPr>
        <p:spPr>
          <a:xfrm>
            <a:off x="1813716" y="139339"/>
            <a:ext cx="4600073" cy="646331"/>
          </a:xfrm>
          <a:prstGeom prst="rect">
            <a:avLst/>
          </a:prstGeom>
          <a:solidFill>
            <a:schemeClr val="bg1"/>
          </a:solidFill>
        </p:spPr>
        <p:txBody>
          <a:bodyPr wrap="square">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37543130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603" y="25343"/>
            <a:ext cx="10515600" cy="1325563"/>
          </a:xfrm>
        </p:spPr>
        <p:txBody>
          <a:bodyPr>
            <a:normAutofit/>
          </a:bodyPr>
          <a:lstStyle/>
          <a:p>
            <a:r>
              <a:rPr lang="es-MX" sz="5400" b="1" i="0" strike="noStrike" cap="none" spc="0" baseline="0" dirty="0">
                <a:solidFill>
                  <a:srgbClr val="000000"/>
                </a:solidFill>
                <a:effectLst/>
                <a:latin typeface="Tahoma"/>
                <a:ea typeface="Tahoma"/>
                <a:cs typeface="Tahoma"/>
              </a:rPr>
              <a:t>Juego de pronombres</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45093" y="4512952"/>
            <a:ext cx="2364296" cy="707886"/>
          </a:xfrm>
          <a:prstGeom prst="rect">
            <a:avLst/>
          </a:prstGeom>
          <a:noFill/>
          <a:ln w="38100">
            <a:solidFill>
              <a:schemeClr val="tx1"/>
            </a:solidFill>
          </a:ln>
        </p:spPr>
        <p:txBody>
          <a:bodyPr wrap="square" rtlCol="0">
            <a:spAutoFit/>
          </a:bodyPr>
          <a:lstStyle/>
          <a:p>
            <a:r>
              <a:rPr lang="es-MX" sz="4000" b="1" i="0" strike="noStrike" cap="none" spc="0" baseline="0" dirty="0">
                <a:solidFill>
                  <a:srgbClr val="000000"/>
                </a:solidFill>
                <a:effectLst/>
                <a:latin typeface="Tahoma"/>
                <a:ea typeface="Tahoma"/>
                <a:cs typeface="Tahoma"/>
              </a:rPr>
              <a:t>Hombre</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4766046" y="4486150"/>
            <a:ext cx="2194001" cy="701040"/>
          </a:xfrm>
          <a:prstGeom prst="rect">
            <a:avLst/>
          </a:prstGeom>
          <a:noFill/>
          <a:ln w="38100">
            <a:solidFill>
              <a:schemeClr val="tx1"/>
            </a:solidFill>
          </a:ln>
        </p:spPr>
        <p:txBody>
          <a:bodyPr wrap="square" rtlCol="0">
            <a:spAutoFit/>
          </a:bodyPr>
          <a:lstStyle/>
          <a:p>
            <a:r>
              <a:rPr lang="es-MX" sz="4000" b="1" i="0" strike="noStrike" cap="none" spc="0" baseline="0">
                <a:solidFill>
                  <a:srgbClr val="000000"/>
                </a:solidFill>
                <a:effectLst/>
                <a:latin typeface="Tahoma"/>
                <a:ea typeface="Tahoma"/>
                <a:cs typeface="Tahoma"/>
              </a:rPr>
              <a:t>Mujer</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8453383" y="4496055"/>
            <a:ext cx="3093524" cy="701040"/>
          </a:xfrm>
          <a:prstGeom prst="rect">
            <a:avLst/>
          </a:prstGeom>
          <a:noFill/>
          <a:ln w="38100">
            <a:solidFill>
              <a:schemeClr val="tx1"/>
            </a:solidFill>
          </a:ln>
        </p:spPr>
        <p:txBody>
          <a:bodyPr wrap="square" rtlCol="0">
            <a:spAutoFit/>
          </a:bodyPr>
          <a:lstStyle/>
          <a:p>
            <a:pPr algn="ctr"/>
            <a:r>
              <a:rPr lang="es-MX" sz="4000" b="1" i="0" strike="noStrike" cap="none" spc="0" baseline="0">
                <a:solidFill>
                  <a:srgbClr val="000000"/>
                </a:solidFill>
                <a:effectLst/>
                <a:latin typeface="Tahoma"/>
                <a:ea typeface="Tahoma"/>
                <a:cs typeface="Tahoma"/>
              </a:rPr>
              <a:t>No binario </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30" name="Picture 2" descr="251ddd9c-6984-4e5d-a621-f8d45ab332b2@namprd16"/>
          <p:cNvPicPr>
            <a:picLocks noChangeAspect="1" noChangeArrowheads="1"/>
          </p:cNvPicPr>
          <p:nvPr/>
        </p:nvPicPr>
        <p:blipFill>
          <a:blip r:embed="rId4">
            <a:extLst>
              <a:ext uri="{28A0092B-C50C-407E-A947-70E740481C1C}">
                <a14:useLocalDpi xmlns:a14="http://schemas.microsoft.com/office/drawing/2010/main" val="0"/>
              </a:ext>
            </a:extLst>
          </a:blip>
          <a:srcRect r="72612"/>
          <a:stretch>
            <a:fillRect/>
          </a:stretch>
        </p:blipFill>
        <p:spPr bwMode="auto">
          <a:xfrm>
            <a:off x="882238" y="1011572"/>
            <a:ext cx="1622162" cy="333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b5e538bf-dea1-4fc0-bd12-ea13e236b588@namprd16"/>
          <p:cNvPicPr>
            <a:picLocks noChangeAspect="1" noChangeArrowheads="1"/>
          </p:cNvPicPr>
          <p:nvPr/>
        </p:nvPicPr>
        <p:blipFill>
          <a:blip r:embed="rId5">
            <a:extLst>
              <a:ext uri="{28A0092B-C50C-407E-A947-70E740481C1C}">
                <a14:useLocalDpi xmlns:a14="http://schemas.microsoft.com/office/drawing/2010/main" val="0"/>
              </a:ext>
            </a:extLst>
          </a:blip>
          <a:srcRect r="60187"/>
          <a:stretch>
            <a:fillRect/>
          </a:stretch>
        </p:blipFill>
        <p:spPr bwMode="auto">
          <a:xfrm>
            <a:off x="3830230" y="291932"/>
            <a:ext cx="3173080" cy="441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f968eff9-e0ff-4ed8-a3c7-a4cd75eac9cb@namprd16"/>
          <p:cNvPicPr>
            <a:picLocks noChangeAspect="1" noChangeArrowheads="1"/>
          </p:cNvPicPr>
          <p:nvPr/>
        </p:nvPicPr>
        <p:blipFill>
          <a:blip r:embed="rId6">
            <a:extLst>
              <a:ext uri="{28A0092B-C50C-407E-A947-70E740481C1C}">
                <a14:useLocalDpi xmlns:a14="http://schemas.microsoft.com/office/drawing/2010/main" val="0"/>
              </a:ext>
            </a:extLst>
          </a:blip>
          <a:srcRect l="57350"/>
          <a:stretch>
            <a:fillRect/>
          </a:stretch>
        </p:blipFill>
        <p:spPr bwMode="auto">
          <a:xfrm>
            <a:off x="8935208" y="669693"/>
            <a:ext cx="2944094" cy="376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grpSp>
        <p:nvGrpSpPr>
          <p:cNvPr id="34" name="Group 33"/>
          <p:cNvGrpSpPr/>
          <p:nvPr/>
        </p:nvGrpSpPr>
        <p:grpSpPr>
          <a:xfrm>
            <a:off x="234410" y="5205576"/>
            <a:ext cx="11490422" cy="1546213"/>
            <a:chOff x="234410" y="5102881"/>
            <a:chExt cx="11490422" cy="1546213"/>
          </a:xfrm>
        </p:grpSpPr>
        <p:pic>
          <p:nvPicPr>
            <p:cNvPr id="35" name="Picture 34"/>
            <p:cNvPicPr>
              <a:picLocks noChangeAspect="1"/>
            </p:cNvPicPr>
            <p:nvPr/>
          </p:nvPicPr>
          <p:blipFill>
            <a:blip r:embed="rId8">
              <a:extLst>
                <a:ext uri="{28A0092B-C50C-407E-A947-70E740481C1C}">
                  <a14:useLocalDpi xmlns:a14="http://schemas.microsoft.com/office/drawing/2010/main" val="0"/>
                </a:ext>
              </a:extLst>
            </a:blip>
            <a:srcRect t="29553" r="80478" b="19416"/>
            <a:stretch>
              <a:fillRect/>
            </a:stretch>
          </p:blipFill>
          <p:spPr>
            <a:xfrm>
              <a:off x="234410" y="5168226"/>
              <a:ext cx="989238" cy="1457597"/>
            </a:xfrm>
            <a:prstGeom prst="rect">
              <a:avLst/>
            </a:prstGeom>
          </p:spPr>
        </p:pic>
        <p:pic>
          <p:nvPicPr>
            <p:cNvPr id="36" name="Picture 35"/>
            <p:cNvPicPr>
              <a:picLocks noChangeAspect="1"/>
            </p:cNvPicPr>
            <p:nvPr/>
          </p:nvPicPr>
          <p:blipFill>
            <a:blip r:embed="rId9">
              <a:extLst>
                <a:ext uri="{28A0092B-C50C-407E-A947-70E740481C1C}">
                  <a14:useLocalDpi xmlns:a14="http://schemas.microsoft.com/office/drawing/2010/main" val="0"/>
                </a:ext>
              </a:extLst>
            </a:blip>
            <a:srcRect l="20491" t="29038" r="65078" b="19587"/>
            <a:stretch>
              <a:fillRect/>
            </a:stretch>
          </p:blipFill>
          <p:spPr>
            <a:xfrm>
              <a:off x="4343328" y="5191497"/>
              <a:ext cx="726360" cy="1457597"/>
            </a:xfrm>
            <a:prstGeom prst="rect">
              <a:avLst/>
            </a:prstGeom>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rcRect l="33743" t="25344" r="49114" b="19845"/>
            <a:stretch>
              <a:fillRect/>
            </a:stretch>
          </p:blipFill>
          <p:spPr>
            <a:xfrm>
              <a:off x="8108477" y="5102881"/>
              <a:ext cx="819270" cy="1476538"/>
            </a:xfrm>
            <a:prstGeom prst="rect">
              <a:avLst/>
            </a:prstGeom>
          </p:spPr>
        </p:pic>
        <p:sp>
          <p:nvSpPr>
            <p:cNvPr id="39" name="TextBox 38"/>
            <p:cNvSpPr txBox="1"/>
            <p:nvPr/>
          </p:nvSpPr>
          <p:spPr>
            <a:xfrm>
              <a:off x="2458630" y="5543082"/>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Él</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40" name="TextBox 39"/>
            <p:cNvSpPr txBox="1"/>
            <p:nvPr/>
          </p:nvSpPr>
          <p:spPr>
            <a:xfrm>
              <a:off x="6169743" y="5547353"/>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Ella</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10025679" y="5511552"/>
              <a:ext cx="1699153"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Elle</a:t>
              </a:r>
              <a:endParaRPr lang="en-US" sz="4000" b="1">
                <a:latin typeface="Tahoma" panose="020B0604030504040204" pitchFamily="34" charset="0"/>
                <a:ea typeface="Tahoma" panose="020B0604030504040204" pitchFamily="34" charset="0"/>
                <a:cs typeface="Tahoma" panose="020B0604030504040204" pitchFamily="34" charset="0"/>
              </a:endParaRPr>
            </a:p>
          </p:txBody>
        </p:sp>
        <p:grpSp>
          <p:nvGrpSpPr>
            <p:cNvPr id="42" name="Group 41"/>
            <p:cNvGrpSpPr/>
            <p:nvPr/>
          </p:nvGrpSpPr>
          <p:grpSpPr>
            <a:xfrm>
              <a:off x="1424164" y="5361038"/>
              <a:ext cx="997584" cy="993913"/>
              <a:chOff x="1617528" y="2937565"/>
              <a:chExt cx="997584" cy="993913"/>
            </a:xfrm>
          </p:grpSpPr>
          <p:sp>
            <p:nvSpPr>
              <p:cNvPr id="49" name="Oval 48"/>
              <p:cNvSpPr/>
              <p:nvPr/>
            </p:nvSpPr>
            <p:spPr>
              <a:xfrm>
                <a:off x="1617528" y="2937565"/>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832205" y="301902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43" name="Group 42"/>
            <p:cNvGrpSpPr/>
            <p:nvPr/>
          </p:nvGrpSpPr>
          <p:grpSpPr>
            <a:xfrm>
              <a:off x="5135928" y="5383679"/>
              <a:ext cx="980661" cy="993913"/>
              <a:chOff x="5622060" y="2963203"/>
              <a:chExt cx="980661" cy="993913"/>
            </a:xfrm>
          </p:grpSpPr>
          <p:sp>
            <p:nvSpPr>
              <p:cNvPr id="47" name="Oval 46"/>
              <p:cNvSpPr/>
              <p:nvPr/>
            </p:nvSpPr>
            <p:spPr>
              <a:xfrm>
                <a:off x="5622060" y="2963203"/>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806113" y="3053945"/>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44" name="Group 43"/>
            <p:cNvGrpSpPr/>
            <p:nvPr/>
          </p:nvGrpSpPr>
          <p:grpSpPr>
            <a:xfrm>
              <a:off x="9019484" y="5365542"/>
              <a:ext cx="1004882" cy="993913"/>
              <a:chOff x="9671281" y="3007441"/>
              <a:chExt cx="1004882" cy="993913"/>
            </a:xfrm>
          </p:grpSpPr>
          <p:sp>
            <p:nvSpPr>
              <p:cNvPr id="45" name="Oval 44"/>
              <p:cNvSpPr/>
              <p:nvPr/>
            </p:nvSpPr>
            <p:spPr>
              <a:xfrm>
                <a:off x="9671281" y="3007441"/>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893256" y="3084790"/>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grpSp>
    </p:spTree>
    <p:extLst>
      <p:ext uri="{BB962C8B-B14F-4D97-AF65-F5344CB8AC3E}">
        <p14:creationId xmlns:p14="http://schemas.microsoft.com/office/powerpoint/2010/main" val="34873598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260836" y="4443185"/>
            <a:ext cx="11592231" cy="779929"/>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8194" name="Picture 2" descr="dcc53b1c-057f-400f-bd04-b70f0f70ed24@namprd16"/>
          <p:cNvPicPr>
            <a:picLocks noChangeAspect="1" noChangeArrowheads="1"/>
          </p:cNvPicPr>
          <p:nvPr/>
        </p:nvPicPr>
        <p:blipFill>
          <a:blip r:embed="rId4">
            <a:extLst>
              <a:ext uri="{28A0092B-C50C-407E-A947-70E740481C1C}">
                <a14:useLocalDpi xmlns:a14="http://schemas.microsoft.com/office/drawing/2010/main" val="0"/>
              </a:ext>
            </a:extLst>
          </a:blip>
          <a:srcRect r="50518"/>
          <a:stretch>
            <a:fillRect/>
          </a:stretch>
        </p:blipFill>
        <p:spPr bwMode="auto">
          <a:xfrm>
            <a:off x="1375556" y="-469905"/>
            <a:ext cx="5279471" cy="60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635948" y="1728477"/>
            <a:ext cx="2291800" cy="914400"/>
          </a:xfrm>
          <a:prstGeom prst="rect">
            <a:avLst/>
          </a:prstGeom>
          <a:noFill/>
          <a:ln w="38100">
            <a:solidFill>
              <a:schemeClr val="tx1"/>
            </a:solidFill>
          </a:ln>
        </p:spPr>
        <p:txBody>
          <a:bodyPr wrap="square" rtlCol="0">
            <a:spAutoFit/>
          </a:bodyPr>
          <a:lstStyle/>
          <a:p>
            <a:r>
              <a:rPr lang="es-MX" sz="5400" b="1" i="0" strike="noStrike" cap="none" spc="0" baseline="0">
                <a:solidFill>
                  <a:srgbClr val="000000"/>
                </a:solidFill>
                <a:effectLst/>
                <a:latin typeface="Tahoma"/>
                <a:ea typeface="Tahoma"/>
                <a:cs typeface="Tahoma"/>
              </a:rPr>
              <a:t>Mujer</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grpSp>
        <p:nvGrpSpPr>
          <p:cNvPr id="29" name="Group 28"/>
          <p:cNvGrpSpPr/>
          <p:nvPr/>
        </p:nvGrpSpPr>
        <p:grpSpPr>
          <a:xfrm>
            <a:off x="234410" y="5134411"/>
            <a:ext cx="11490420" cy="1514683"/>
            <a:chOff x="234410" y="5134411"/>
            <a:chExt cx="11490420" cy="1514683"/>
          </a:xfrm>
        </p:grpSpPr>
        <p:pic>
          <p:nvPicPr>
            <p:cNvPr id="30" name="Picture 29"/>
            <p:cNvPicPr>
              <a:picLocks noChangeAspect="1"/>
            </p:cNvPicPr>
            <p:nvPr/>
          </p:nvPicPr>
          <p:blipFill>
            <a:blip r:embed="rId6">
              <a:extLst>
                <a:ext uri="{28A0092B-C50C-407E-A947-70E740481C1C}">
                  <a14:useLocalDpi xmlns:a14="http://schemas.microsoft.com/office/drawing/2010/main" val="0"/>
                </a:ext>
              </a:extLst>
            </a:blip>
            <a:srcRect t="29553" r="80478" b="19416"/>
            <a:stretch>
              <a:fillRect/>
            </a:stretch>
          </p:blipFill>
          <p:spPr>
            <a:xfrm>
              <a:off x="234410" y="5168226"/>
              <a:ext cx="989238" cy="1457597"/>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rcRect l="20491" t="29038" r="65078" b="19587"/>
            <a:stretch>
              <a:fillRect/>
            </a:stretch>
          </p:blipFill>
          <p:spPr>
            <a:xfrm>
              <a:off x="4343328" y="5191497"/>
              <a:ext cx="726360" cy="1457597"/>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rcRect l="33743" t="25344" r="49114" b="19845"/>
            <a:stretch>
              <a:fillRect/>
            </a:stretch>
          </p:blipFill>
          <p:spPr>
            <a:xfrm>
              <a:off x="8108477" y="5134411"/>
              <a:ext cx="819270" cy="1476538"/>
            </a:xfrm>
            <a:prstGeom prst="rect">
              <a:avLst/>
            </a:prstGeom>
          </p:spPr>
        </p:pic>
        <p:sp>
          <p:nvSpPr>
            <p:cNvPr id="33" name="TextBox 32"/>
            <p:cNvSpPr txBox="1"/>
            <p:nvPr/>
          </p:nvSpPr>
          <p:spPr>
            <a:xfrm>
              <a:off x="2458630" y="5543081"/>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Él</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6169743" y="5547352"/>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Ella</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10025679" y="5543081"/>
              <a:ext cx="1699153"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Elle</a:t>
              </a:r>
              <a:endParaRPr lang="en-US" sz="4000" b="1">
                <a:latin typeface="Tahoma" panose="020B0604030504040204" pitchFamily="34" charset="0"/>
                <a:ea typeface="Tahoma" panose="020B0604030504040204" pitchFamily="34" charset="0"/>
                <a:cs typeface="Tahoma" panose="020B0604030504040204" pitchFamily="34" charset="0"/>
              </a:endParaRPr>
            </a:p>
          </p:txBody>
        </p:sp>
        <p:grpSp>
          <p:nvGrpSpPr>
            <p:cNvPr id="36" name="Group 35"/>
            <p:cNvGrpSpPr/>
            <p:nvPr/>
          </p:nvGrpSpPr>
          <p:grpSpPr>
            <a:xfrm>
              <a:off x="1424164" y="5361038"/>
              <a:ext cx="997584" cy="993913"/>
              <a:chOff x="1617528" y="2937565"/>
              <a:chExt cx="997584" cy="993913"/>
            </a:xfrm>
          </p:grpSpPr>
          <p:sp>
            <p:nvSpPr>
              <p:cNvPr id="43" name="Oval 42"/>
              <p:cNvSpPr/>
              <p:nvPr/>
            </p:nvSpPr>
            <p:spPr>
              <a:xfrm>
                <a:off x="1617528" y="2937565"/>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832205" y="301902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37" name="Group 36"/>
            <p:cNvGrpSpPr/>
            <p:nvPr/>
          </p:nvGrpSpPr>
          <p:grpSpPr>
            <a:xfrm>
              <a:off x="5135928" y="5383679"/>
              <a:ext cx="980661" cy="993913"/>
              <a:chOff x="5622060" y="2963203"/>
              <a:chExt cx="980661" cy="993913"/>
            </a:xfrm>
          </p:grpSpPr>
          <p:sp>
            <p:nvSpPr>
              <p:cNvPr id="41" name="Oval 40"/>
              <p:cNvSpPr/>
              <p:nvPr/>
            </p:nvSpPr>
            <p:spPr>
              <a:xfrm>
                <a:off x="5622060" y="2963203"/>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806113" y="305394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38" name="Group 37"/>
            <p:cNvGrpSpPr/>
            <p:nvPr/>
          </p:nvGrpSpPr>
          <p:grpSpPr>
            <a:xfrm>
              <a:off x="9019484" y="5397072"/>
              <a:ext cx="1004880" cy="993913"/>
              <a:chOff x="9671281" y="3038971"/>
              <a:chExt cx="1004880" cy="993913"/>
            </a:xfrm>
          </p:grpSpPr>
          <p:sp>
            <p:nvSpPr>
              <p:cNvPr id="39" name="Oval 38"/>
              <p:cNvSpPr/>
              <p:nvPr/>
            </p:nvSpPr>
            <p:spPr>
              <a:xfrm>
                <a:off x="9671281" y="3038971"/>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893256" y="311631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grpSp>
    </p:spTree>
    <p:extLst>
      <p:ext uri="{BB962C8B-B14F-4D97-AF65-F5344CB8AC3E}">
        <p14:creationId xmlns:p14="http://schemas.microsoft.com/office/powerpoint/2010/main" val="25678401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7911000" y="3116805"/>
            <a:ext cx="1974998" cy="1785104"/>
            <a:chOff x="7911000" y="3116805"/>
            <a:chExt cx="1974998" cy="1785104"/>
          </a:xfrm>
        </p:grpSpPr>
        <p:sp>
          <p:nvSpPr>
            <p:cNvPr id="79" name="TextBox 78"/>
            <p:cNvSpPr txBox="1"/>
            <p:nvPr/>
          </p:nvSpPr>
          <p:spPr>
            <a:xfrm>
              <a:off x="7910999" y="3116805"/>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Ella</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2289" y="3144097"/>
              <a:ext cx="1801372" cy="1536195"/>
            </a:xfrm>
            <a:prstGeom prst="rect">
              <a:avLst/>
            </a:prstGeom>
          </p:spPr>
        </p:pic>
      </p:grpSp>
      <p:grpSp>
        <p:nvGrpSpPr>
          <p:cNvPr id="39" name="Group 38"/>
          <p:cNvGrpSpPr/>
          <p:nvPr/>
        </p:nvGrpSpPr>
        <p:grpSpPr>
          <a:xfrm>
            <a:off x="5818942" y="3108759"/>
            <a:ext cx="1974998" cy="1790386"/>
            <a:chOff x="5818942" y="3108759"/>
            <a:chExt cx="1974998" cy="1790386"/>
          </a:xfrm>
        </p:grpSpPr>
        <p:sp>
          <p:nvSpPr>
            <p:cNvPr id="76" name="TextBox 75"/>
            <p:cNvSpPr txBox="1"/>
            <p:nvPr/>
          </p:nvSpPr>
          <p:spPr>
            <a:xfrm>
              <a:off x="5818942" y="3114041"/>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Él</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755" y="3108759"/>
              <a:ext cx="1801372" cy="1536195"/>
            </a:xfrm>
            <a:prstGeom prst="rect">
              <a:avLst/>
            </a:prstGeom>
          </p:spPr>
        </p:pic>
      </p:grpSp>
      <p:grpSp>
        <p:nvGrpSpPr>
          <p:cNvPr id="88" name="Group 87"/>
          <p:cNvGrpSpPr/>
          <p:nvPr/>
        </p:nvGrpSpPr>
        <p:grpSpPr>
          <a:xfrm>
            <a:off x="10008577" y="3116229"/>
            <a:ext cx="1974998" cy="1785104"/>
            <a:chOff x="10008577" y="3116229"/>
            <a:chExt cx="1974998" cy="1785104"/>
          </a:xfrm>
        </p:grpSpPr>
        <p:sp>
          <p:nvSpPr>
            <p:cNvPr id="73" name="TextBox 72"/>
            <p:cNvSpPr txBox="1"/>
            <p:nvPr/>
          </p:nvSpPr>
          <p:spPr>
            <a:xfrm>
              <a:off x="10008575" y="3116229"/>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Elle</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4499" y="3176007"/>
              <a:ext cx="1801372" cy="1536195"/>
            </a:xfrm>
            <a:prstGeom prst="rect">
              <a:avLst/>
            </a:prstGeom>
          </p:spPr>
        </p:pic>
      </p:grpSp>
      <p:grpSp>
        <p:nvGrpSpPr>
          <p:cNvPr id="25" name="Group 24"/>
          <p:cNvGrpSpPr/>
          <p:nvPr/>
        </p:nvGrpSpPr>
        <p:grpSpPr>
          <a:xfrm>
            <a:off x="5799402" y="1236939"/>
            <a:ext cx="1974998" cy="1785104"/>
            <a:chOff x="5799402" y="1236939"/>
            <a:chExt cx="1974998" cy="1785104"/>
          </a:xfrm>
        </p:grpSpPr>
        <p:sp>
          <p:nvSpPr>
            <p:cNvPr id="61" name="TextBox 60"/>
            <p:cNvSpPr txBox="1"/>
            <p:nvPr/>
          </p:nvSpPr>
          <p:spPr>
            <a:xfrm>
              <a:off x="5799402" y="1236939"/>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No binario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6214" y="1277111"/>
              <a:ext cx="1703676" cy="1452881"/>
            </a:xfrm>
            <a:prstGeom prst="rect">
              <a:avLst/>
            </a:prstGeom>
          </p:spPr>
        </p:pic>
      </p:grpSp>
      <p:grpSp>
        <p:nvGrpSpPr>
          <p:cNvPr id="27" name="Group 26"/>
          <p:cNvGrpSpPr/>
          <p:nvPr/>
        </p:nvGrpSpPr>
        <p:grpSpPr>
          <a:xfrm>
            <a:off x="10003642" y="1242899"/>
            <a:ext cx="1974998" cy="1785104"/>
            <a:chOff x="10003642" y="1242899"/>
            <a:chExt cx="1974998" cy="1785104"/>
          </a:xfrm>
        </p:grpSpPr>
        <p:sp>
          <p:nvSpPr>
            <p:cNvPr id="67" name="TextBox 66"/>
            <p:cNvSpPr txBox="1"/>
            <p:nvPr/>
          </p:nvSpPr>
          <p:spPr>
            <a:xfrm>
              <a:off x="10003641" y="1242899"/>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Mujer</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4536" y="1274612"/>
              <a:ext cx="1695541" cy="1445943"/>
            </a:xfrm>
            <a:prstGeom prst="rect">
              <a:avLst/>
            </a:prstGeom>
          </p:spPr>
        </p:pic>
      </p:grpSp>
      <p:grpSp>
        <p:nvGrpSpPr>
          <p:cNvPr id="26" name="Group 25"/>
          <p:cNvGrpSpPr/>
          <p:nvPr/>
        </p:nvGrpSpPr>
        <p:grpSpPr>
          <a:xfrm>
            <a:off x="7905243" y="1237021"/>
            <a:ext cx="1974998" cy="1785104"/>
            <a:chOff x="7905243" y="1237021"/>
            <a:chExt cx="1974998" cy="1785104"/>
          </a:xfrm>
        </p:grpSpPr>
        <p:sp>
          <p:nvSpPr>
            <p:cNvPr id="82" name="TextBox 81"/>
            <p:cNvSpPr txBox="1"/>
            <p:nvPr/>
          </p:nvSpPr>
          <p:spPr>
            <a:xfrm>
              <a:off x="7905242" y="1237021"/>
              <a:ext cx="197499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Hombre</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3453" y="1290174"/>
              <a:ext cx="1659045" cy="1414820"/>
            </a:xfrm>
            <a:prstGeom prst="rect">
              <a:avLst/>
            </a:prstGeom>
          </p:spPr>
        </p:pic>
      </p:grpSp>
      <p:grpSp>
        <p:nvGrpSpPr>
          <p:cNvPr id="24" name="Group 23"/>
          <p:cNvGrpSpPr/>
          <p:nvPr/>
        </p:nvGrpSpPr>
        <p:grpSpPr>
          <a:xfrm>
            <a:off x="3532536" y="1232327"/>
            <a:ext cx="2108418" cy="1785104"/>
            <a:chOff x="3532536" y="1232327"/>
            <a:chExt cx="2108418" cy="1785104"/>
          </a:xfrm>
        </p:grpSpPr>
        <p:sp>
          <p:nvSpPr>
            <p:cNvPr id="64" name="TextBox 63"/>
            <p:cNvSpPr txBox="1"/>
            <p:nvPr/>
          </p:nvSpPr>
          <p:spPr>
            <a:xfrm>
              <a:off x="3532536" y="1232327"/>
              <a:ext cx="2108418"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Género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66162" y="1431314"/>
              <a:ext cx="1378901" cy="1175915"/>
            </a:xfrm>
            <a:prstGeom prst="rect">
              <a:avLst/>
            </a:prstGeom>
          </p:spPr>
        </p:pic>
      </p:grpSp>
      <p:grpSp>
        <p:nvGrpSpPr>
          <p:cNvPr id="29" name="Group 28"/>
          <p:cNvGrpSpPr/>
          <p:nvPr/>
        </p:nvGrpSpPr>
        <p:grpSpPr>
          <a:xfrm>
            <a:off x="3536802" y="3113760"/>
            <a:ext cx="2104152" cy="1785104"/>
            <a:chOff x="3536802" y="3113760"/>
            <a:chExt cx="2104152" cy="1785104"/>
          </a:xfrm>
        </p:grpSpPr>
        <p:sp>
          <p:nvSpPr>
            <p:cNvPr id="70" name="TextBox 69"/>
            <p:cNvSpPr txBox="1"/>
            <p:nvPr/>
          </p:nvSpPr>
          <p:spPr>
            <a:xfrm>
              <a:off x="3536802" y="3113760"/>
              <a:ext cx="210415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Pronombres</a:t>
              </a:r>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p:cNvGrpSpPr/>
            <p:nvPr/>
          </p:nvGrpSpPr>
          <p:grpSpPr>
            <a:xfrm>
              <a:off x="3625991" y="3134985"/>
              <a:ext cx="1784949" cy="1513598"/>
              <a:chOff x="12100868" y="4387303"/>
              <a:chExt cx="2984834" cy="2794739"/>
            </a:xfrm>
          </p:grpSpPr>
          <p:pic>
            <p:nvPicPr>
              <p:cNvPr id="84" name="Picture 8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00868" y="4549932"/>
                <a:ext cx="1801372" cy="1536195"/>
              </a:xfrm>
              <a:prstGeom prst="rect">
                <a:avLst/>
              </a:prstGeom>
            </p:spPr>
          </p:pic>
          <p:pic>
            <p:nvPicPr>
              <p:cNvPr id="85" name="Picture 8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84330" y="4387303"/>
                <a:ext cx="1801372" cy="1536195"/>
              </a:xfrm>
              <a:prstGeom prst="rect">
                <a:avLst/>
              </a:prstGeom>
            </p:spPr>
          </p:pic>
          <p:pic>
            <p:nvPicPr>
              <p:cNvPr id="86" name="Picture 8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033952" y="5645847"/>
                <a:ext cx="1801372" cy="1536195"/>
              </a:xfrm>
              <a:prstGeom prst="rect">
                <a:avLst/>
              </a:prstGeom>
            </p:spPr>
          </p:pic>
        </p:grpSp>
      </p:grpSp>
      <p:pic>
        <p:nvPicPr>
          <p:cNvPr id="72" name="Picture 71"/>
          <p:cNvPicPr>
            <a:picLocks noChangeAspect="1"/>
          </p:cNvPicPr>
          <p:nvPr/>
        </p:nvPicPr>
        <p:blipFill>
          <a:blip r:embed="rId1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75" name="TextBox 74">
            <a:extLst>
              <a:ext uri="{FF2B5EF4-FFF2-40B4-BE49-F238E27FC236}">
                <a16:creationId xmlns:a16="http://schemas.microsoft.com/office/drawing/2014/main" id="{93136B10-FE9A-7F56-C01E-925D2D1CBBA3}"/>
              </a:ext>
            </a:extLst>
          </p:cNvPr>
          <p:cNvSpPr txBox="1"/>
          <p:nvPr/>
        </p:nvSpPr>
        <p:spPr>
          <a:xfrm>
            <a:off x="2384166" y="129857"/>
            <a:ext cx="6999510" cy="646331"/>
          </a:xfrm>
          <a:prstGeom prst="rect">
            <a:avLst/>
          </a:prstGeom>
          <a:solidFill>
            <a:schemeClr val="bg1"/>
          </a:solidFill>
        </p:spPr>
        <p:txBody>
          <a:bodyPr wrap="square">
            <a:spAutoFit/>
          </a:bodyPr>
          <a:lstStyle/>
          <a:p>
            <a:r>
              <a:rPr lang="es-MX" sz="3600" b="1" dirty="0">
                <a:latin typeface="Marvin Round" panose="02000000000000000000" pitchFamily="2" charset="0"/>
              </a:rPr>
              <a:t>PALABRAS IMPORTANTES</a:t>
            </a:r>
          </a:p>
        </p:txBody>
      </p:sp>
      <p:grpSp>
        <p:nvGrpSpPr>
          <p:cNvPr id="74" name="Group 73">
            <a:extLst>
              <a:ext uri="{FF2B5EF4-FFF2-40B4-BE49-F238E27FC236}">
                <a16:creationId xmlns:a16="http://schemas.microsoft.com/office/drawing/2014/main" id="{9D4E6DF2-F913-3B48-AF27-97711CC9AE8B}"/>
              </a:ext>
            </a:extLst>
          </p:cNvPr>
          <p:cNvGrpSpPr/>
          <p:nvPr/>
        </p:nvGrpSpPr>
        <p:grpSpPr>
          <a:xfrm>
            <a:off x="26035" y="3334700"/>
            <a:ext cx="1580866" cy="1831271"/>
            <a:chOff x="22860" y="3128960"/>
            <a:chExt cx="1580866" cy="1831271"/>
          </a:xfrm>
        </p:grpSpPr>
        <p:sp>
          <p:nvSpPr>
            <p:cNvPr id="77" name="TextBox 76">
              <a:extLst>
                <a:ext uri="{FF2B5EF4-FFF2-40B4-BE49-F238E27FC236}">
                  <a16:creationId xmlns:a16="http://schemas.microsoft.com/office/drawing/2014/main" id="{7B0F984F-45DC-1645-8ED2-D2CBA3600B86}"/>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78" name="Picture 77">
              <a:extLst>
                <a:ext uri="{FF2B5EF4-FFF2-40B4-BE49-F238E27FC236}">
                  <a16:creationId xmlns:a16="http://schemas.microsoft.com/office/drawing/2014/main" id="{EA32396D-E6E1-594B-8844-7E53228D544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80" name="Group 79">
            <a:extLst>
              <a:ext uri="{FF2B5EF4-FFF2-40B4-BE49-F238E27FC236}">
                <a16:creationId xmlns:a16="http://schemas.microsoft.com/office/drawing/2014/main" id="{3BAB8A5C-C440-724B-9585-D7584F064E34}"/>
              </a:ext>
            </a:extLst>
          </p:cNvPr>
          <p:cNvGrpSpPr/>
          <p:nvPr/>
        </p:nvGrpSpPr>
        <p:grpSpPr>
          <a:xfrm>
            <a:off x="32485" y="2037955"/>
            <a:ext cx="1579013" cy="1295743"/>
            <a:chOff x="22860" y="1832215"/>
            <a:chExt cx="1579013" cy="1288137"/>
          </a:xfrm>
        </p:grpSpPr>
        <p:sp>
          <p:nvSpPr>
            <p:cNvPr id="81" name="TextBox 80">
              <a:extLst>
                <a:ext uri="{FF2B5EF4-FFF2-40B4-BE49-F238E27FC236}">
                  <a16:creationId xmlns:a16="http://schemas.microsoft.com/office/drawing/2014/main" id="{B61D6656-0D64-5547-BB04-897FD6914CBA}"/>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83" name="Picture 82">
              <a:extLst>
                <a:ext uri="{FF2B5EF4-FFF2-40B4-BE49-F238E27FC236}">
                  <a16:creationId xmlns:a16="http://schemas.microsoft.com/office/drawing/2014/main" id="{50E739BC-5143-B74E-9CCD-796F65FD92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89" name="Group 88">
            <a:extLst>
              <a:ext uri="{FF2B5EF4-FFF2-40B4-BE49-F238E27FC236}">
                <a16:creationId xmlns:a16="http://schemas.microsoft.com/office/drawing/2014/main" id="{6088F86C-563B-664B-8AD9-71B9FE742974}"/>
              </a:ext>
            </a:extLst>
          </p:cNvPr>
          <p:cNvGrpSpPr/>
          <p:nvPr/>
        </p:nvGrpSpPr>
        <p:grpSpPr>
          <a:xfrm>
            <a:off x="1610201" y="2037869"/>
            <a:ext cx="1545336" cy="1298448"/>
            <a:chOff x="1655921" y="1843079"/>
            <a:chExt cx="1552076" cy="1286794"/>
          </a:xfrm>
        </p:grpSpPr>
        <p:sp>
          <p:nvSpPr>
            <p:cNvPr id="90" name="TextBox 89">
              <a:extLst>
                <a:ext uri="{FF2B5EF4-FFF2-40B4-BE49-F238E27FC236}">
                  <a16:creationId xmlns:a16="http://schemas.microsoft.com/office/drawing/2014/main" id="{CC052107-C7FB-3343-98D8-6048C644142F}"/>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91" name="Picture 90">
              <a:extLst>
                <a:ext uri="{FF2B5EF4-FFF2-40B4-BE49-F238E27FC236}">
                  <a16:creationId xmlns:a16="http://schemas.microsoft.com/office/drawing/2014/main" id="{9DC5B7E1-7812-A340-ABC5-C89F17136A9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92" name="Group 91">
            <a:extLst>
              <a:ext uri="{FF2B5EF4-FFF2-40B4-BE49-F238E27FC236}">
                <a16:creationId xmlns:a16="http://schemas.microsoft.com/office/drawing/2014/main" id="{5E327BFF-A095-2F4B-B16F-E223C0A74149}"/>
              </a:ext>
            </a:extLst>
          </p:cNvPr>
          <p:cNvGrpSpPr/>
          <p:nvPr/>
        </p:nvGrpSpPr>
        <p:grpSpPr>
          <a:xfrm>
            <a:off x="1617444" y="5176828"/>
            <a:ext cx="1543050" cy="1665878"/>
            <a:chOff x="1663164" y="4971088"/>
            <a:chExt cx="1543050" cy="1569660"/>
          </a:xfrm>
        </p:grpSpPr>
        <p:sp>
          <p:nvSpPr>
            <p:cNvPr id="93" name="TextBox 92">
              <a:extLst>
                <a:ext uri="{FF2B5EF4-FFF2-40B4-BE49-F238E27FC236}">
                  <a16:creationId xmlns:a16="http://schemas.microsoft.com/office/drawing/2014/main" id="{9DD368E9-D586-2742-95C0-3152ECFD46DA}"/>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94" name="Picture 93">
              <a:extLst>
                <a:ext uri="{FF2B5EF4-FFF2-40B4-BE49-F238E27FC236}">
                  <a16:creationId xmlns:a16="http://schemas.microsoft.com/office/drawing/2014/main" id="{6FF8A82E-1542-4D40-A7EF-9C4B3C01285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95" name="Group 94">
            <a:extLst>
              <a:ext uri="{FF2B5EF4-FFF2-40B4-BE49-F238E27FC236}">
                <a16:creationId xmlns:a16="http://schemas.microsoft.com/office/drawing/2014/main" id="{13D5757D-88C9-424E-A054-C6FEEAB4D2B3}"/>
              </a:ext>
            </a:extLst>
          </p:cNvPr>
          <p:cNvGrpSpPr/>
          <p:nvPr/>
        </p:nvGrpSpPr>
        <p:grpSpPr>
          <a:xfrm>
            <a:off x="26670" y="5173020"/>
            <a:ext cx="1581912" cy="1682496"/>
            <a:chOff x="38100" y="4967279"/>
            <a:chExt cx="1578104" cy="1631555"/>
          </a:xfrm>
        </p:grpSpPr>
        <p:sp>
          <p:nvSpPr>
            <p:cNvPr id="96" name="TextBox 95">
              <a:extLst>
                <a:ext uri="{FF2B5EF4-FFF2-40B4-BE49-F238E27FC236}">
                  <a16:creationId xmlns:a16="http://schemas.microsoft.com/office/drawing/2014/main" id="{6C8E2F05-DFA1-5C44-BFFE-EBD7C36F32A0}"/>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97" name="Picture 96">
              <a:extLst>
                <a:ext uri="{FF2B5EF4-FFF2-40B4-BE49-F238E27FC236}">
                  <a16:creationId xmlns:a16="http://schemas.microsoft.com/office/drawing/2014/main" id="{A136A6B9-2840-474D-A8CF-D7594216BF2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98" name="Group 97">
            <a:extLst>
              <a:ext uri="{FF2B5EF4-FFF2-40B4-BE49-F238E27FC236}">
                <a16:creationId xmlns:a16="http://schemas.microsoft.com/office/drawing/2014/main" id="{81BB7C5F-E2DB-7C4C-B8B2-9FA49B30FD88}"/>
              </a:ext>
            </a:extLst>
          </p:cNvPr>
          <p:cNvGrpSpPr/>
          <p:nvPr/>
        </p:nvGrpSpPr>
        <p:grpSpPr>
          <a:xfrm>
            <a:off x="1616050" y="3329933"/>
            <a:ext cx="1536494" cy="1854641"/>
            <a:chOff x="1661769" y="3124193"/>
            <a:chExt cx="1554555" cy="1831271"/>
          </a:xfrm>
        </p:grpSpPr>
        <p:sp>
          <p:nvSpPr>
            <p:cNvPr id="99" name="TextBox 98">
              <a:extLst>
                <a:ext uri="{FF2B5EF4-FFF2-40B4-BE49-F238E27FC236}">
                  <a16:creationId xmlns:a16="http://schemas.microsoft.com/office/drawing/2014/main" id="{CD210E36-96DC-A44A-BCAF-D3EFEEAF160F}"/>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100" name="Picture 99">
              <a:extLst>
                <a:ext uri="{FF2B5EF4-FFF2-40B4-BE49-F238E27FC236}">
                  <a16:creationId xmlns:a16="http://schemas.microsoft.com/office/drawing/2014/main" id="{D5243171-6260-5140-9F2B-6A6F9B72856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101" name="Group 100">
            <a:extLst>
              <a:ext uri="{FF2B5EF4-FFF2-40B4-BE49-F238E27FC236}">
                <a16:creationId xmlns:a16="http://schemas.microsoft.com/office/drawing/2014/main" id="{F4A729FE-D0C0-2E40-9F49-23A9F7869821}"/>
              </a:ext>
            </a:extLst>
          </p:cNvPr>
          <p:cNvGrpSpPr/>
          <p:nvPr/>
        </p:nvGrpSpPr>
        <p:grpSpPr>
          <a:xfrm>
            <a:off x="3154897" y="5173018"/>
            <a:ext cx="2027982" cy="1669688"/>
            <a:chOff x="3257767" y="5236680"/>
            <a:chExt cx="1824232" cy="1544337"/>
          </a:xfrm>
        </p:grpSpPr>
        <p:sp>
          <p:nvSpPr>
            <p:cNvPr id="102" name="TextBox 101">
              <a:extLst>
                <a:ext uri="{FF2B5EF4-FFF2-40B4-BE49-F238E27FC236}">
                  <a16:creationId xmlns:a16="http://schemas.microsoft.com/office/drawing/2014/main" id="{BB7F2529-4D56-4E49-8B29-7745452AE52D}"/>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103" name="Picture 102">
              <a:extLst>
                <a:ext uri="{FF2B5EF4-FFF2-40B4-BE49-F238E27FC236}">
                  <a16:creationId xmlns:a16="http://schemas.microsoft.com/office/drawing/2014/main" id="{C0834AE3-2C19-3643-A88E-CEFF1FEEF298}"/>
                </a:ext>
              </a:extLst>
            </p:cNvPr>
            <p:cNvPicPr>
              <a:picLocks noChangeAspect="1"/>
            </p:cNvPicPr>
            <p:nvPr/>
          </p:nvPicPr>
          <p:blipFill>
            <a:blip r:embed="rId21">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104" name="Rectangle 103">
            <a:extLst>
              <a:ext uri="{FF2B5EF4-FFF2-40B4-BE49-F238E27FC236}">
                <a16:creationId xmlns:a16="http://schemas.microsoft.com/office/drawing/2014/main" id="{5C14B16B-B138-9342-8F3D-2648F9A131E8}"/>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105" name="Group 104">
            <a:extLst>
              <a:ext uri="{FF2B5EF4-FFF2-40B4-BE49-F238E27FC236}">
                <a16:creationId xmlns:a16="http://schemas.microsoft.com/office/drawing/2014/main" id="{9A26E82C-5FB4-FB4F-A915-30AE206B4C76}"/>
              </a:ext>
            </a:extLst>
          </p:cNvPr>
          <p:cNvGrpSpPr/>
          <p:nvPr/>
        </p:nvGrpSpPr>
        <p:grpSpPr>
          <a:xfrm>
            <a:off x="5211830" y="4990585"/>
            <a:ext cx="6887774" cy="1612811"/>
            <a:chOff x="5211830" y="4990585"/>
            <a:chExt cx="6887774" cy="1612811"/>
          </a:xfrm>
        </p:grpSpPr>
        <p:sp>
          <p:nvSpPr>
            <p:cNvPr id="106" name="Rectangle 105">
              <a:extLst>
                <a:ext uri="{FF2B5EF4-FFF2-40B4-BE49-F238E27FC236}">
                  <a16:creationId xmlns:a16="http://schemas.microsoft.com/office/drawing/2014/main" id="{42B57BBF-67BC-8248-8E49-31196E13AABC}"/>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462F44F1-EA86-994E-A086-D6A0D2FDF4D7}"/>
                </a:ext>
              </a:extLst>
            </p:cNvPr>
            <p:cNvGrpSpPr/>
            <p:nvPr/>
          </p:nvGrpSpPr>
          <p:grpSpPr>
            <a:xfrm>
              <a:off x="5302551" y="5114260"/>
              <a:ext cx="6690725" cy="1346741"/>
              <a:chOff x="5302551" y="5114260"/>
              <a:chExt cx="6690725" cy="1346741"/>
            </a:xfrm>
          </p:grpSpPr>
          <p:grpSp>
            <p:nvGrpSpPr>
              <p:cNvPr id="108" name="Group 107">
                <a:extLst>
                  <a:ext uri="{FF2B5EF4-FFF2-40B4-BE49-F238E27FC236}">
                    <a16:creationId xmlns:a16="http://schemas.microsoft.com/office/drawing/2014/main" id="{AC0E52B9-3DC9-9548-8C26-71B6C269858B}"/>
                  </a:ext>
                </a:extLst>
              </p:cNvPr>
              <p:cNvGrpSpPr/>
              <p:nvPr/>
            </p:nvGrpSpPr>
            <p:grpSpPr>
              <a:xfrm>
                <a:off x="5302551" y="5114260"/>
                <a:ext cx="1380744" cy="1344168"/>
                <a:chOff x="5302551" y="5101197"/>
                <a:chExt cx="1380744" cy="1344168"/>
              </a:xfrm>
            </p:grpSpPr>
            <p:sp>
              <p:nvSpPr>
                <p:cNvPr id="121" name="TextBox 120">
                  <a:extLst>
                    <a:ext uri="{FF2B5EF4-FFF2-40B4-BE49-F238E27FC236}">
                      <a16:creationId xmlns:a16="http://schemas.microsoft.com/office/drawing/2014/main" id="{9DA71EEA-16DA-3C4F-A637-164140BFE376}"/>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22" name="Picture 121">
                  <a:extLst>
                    <a:ext uri="{FF2B5EF4-FFF2-40B4-BE49-F238E27FC236}">
                      <a16:creationId xmlns:a16="http://schemas.microsoft.com/office/drawing/2014/main" id="{97F9D978-3C35-AE4D-998E-80D642C411D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109" name="Group 108">
                <a:extLst>
                  <a:ext uri="{FF2B5EF4-FFF2-40B4-BE49-F238E27FC236}">
                    <a16:creationId xmlns:a16="http://schemas.microsoft.com/office/drawing/2014/main" id="{F2D04DC2-6FB7-EA48-9CA0-225660F4EC02}"/>
                  </a:ext>
                </a:extLst>
              </p:cNvPr>
              <p:cNvGrpSpPr/>
              <p:nvPr/>
            </p:nvGrpSpPr>
            <p:grpSpPr>
              <a:xfrm>
                <a:off x="6681514" y="5119881"/>
                <a:ext cx="1287311" cy="1341120"/>
                <a:chOff x="6679965" y="5119881"/>
                <a:chExt cx="1260273" cy="1341120"/>
              </a:xfrm>
            </p:grpSpPr>
            <p:sp>
              <p:nvSpPr>
                <p:cNvPr id="119" name="TextBox 118">
                  <a:extLst>
                    <a:ext uri="{FF2B5EF4-FFF2-40B4-BE49-F238E27FC236}">
                      <a16:creationId xmlns:a16="http://schemas.microsoft.com/office/drawing/2014/main" id="{1202EA98-FB2E-0C4B-9488-2E2CE2255EC8}"/>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20" name="Picture 119">
                  <a:extLst>
                    <a:ext uri="{FF2B5EF4-FFF2-40B4-BE49-F238E27FC236}">
                      <a16:creationId xmlns:a16="http://schemas.microsoft.com/office/drawing/2014/main" id="{92570E30-010C-B04B-B6A4-E2CE3DBDD53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110" name="Group 109">
                <a:extLst>
                  <a:ext uri="{FF2B5EF4-FFF2-40B4-BE49-F238E27FC236}">
                    <a16:creationId xmlns:a16="http://schemas.microsoft.com/office/drawing/2014/main" id="{F933C239-BD1F-4744-A84C-90DC316C6C2F}"/>
                  </a:ext>
                </a:extLst>
              </p:cNvPr>
              <p:cNvGrpSpPr/>
              <p:nvPr/>
            </p:nvGrpSpPr>
            <p:grpSpPr>
              <a:xfrm>
                <a:off x="7968825" y="5119214"/>
                <a:ext cx="1217753" cy="1341120"/>
                <a:chOff x="7968825" y="5106151"/>
                <a:chExt cx="1217753" cy="1341120"/>
              </a:xfrm>
            </p:grpSpPr>
            <p:sp>
              <p:nvSpPr>
                <p:cNvPr id="117" name="TextBox 116">
                  <a:extLst>
                    <a:ext uri="{FF2B5EF4-FFF2-40B4-BE49-F238E27FC236}">
                      <a16:creationId xmlns:a16="http://schemas.microsoft.com/office/drawing/2014/main" id="{AD1BCA15-AA87-AA4F-8867-67B6E2010095}"/>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18" name="Picture 117">
                  <a:extLst>
                    <a:ext uri="{FF2B5EF4-FFF2-40B4-BE49-F238E27FC236}">
                      <a16:creationId xmlns:a16="http://schemas.microsoft.com/office/drawing/2014/main" id="{AE68B832-8BD9-4C40-8000-B067FB7768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11" name="Group 110">
                <a:extLst>
                  <a:ext uri="{FF2B5EF4-FFF2-40B4-BE49-F238E27FC236}">
                    <a16:creationId xmlns:a16="http://schemas.microsoft.com/office/drawing/2014/main" id="{6E29FEA7-A8EA-FE40-BDE9-D264ACC33E20}"/>
                  </a:ext>
                </a:extLst>
              </p:cNvPr>
              <p:cNvGrpSpPr/>
              <p:nvPr/>
            </p:nvGrpSpPr>
            <p:grpSpPr>
              <a:xfrm>
                <a:off x="9187233" y="5115260"/>
                <a:ext cx="1362456" cy="1344168"/>
                <a:chOff x="9187233" y="5102197"/>
                <a:chExt cx="1362456" cy="1344168"/>
              </a:xfrm>
            </p:grpSpPr>
            <p:sp>
              <p:nvSpPr>
                <p:cNvPr id="115" name="TextBox 114">
                  <a:extLst>
                    <a:ext uri="{FF2B5EF4-FFF2-40B4-BE49-F238E27FC236}">
                      <a16:creationId xmlns:a16="http://schemas.microsoft.com/office/drawing/2014/main" id="{272708C7-5755-054D-86C0-F2DDFF5280C6}"/>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16" name="Picture 115">
                  <a:extLst>
                    <a:ext uri="{FF2B5EF4-FFF2-40B4-BE49-F238E27FC236}">
                      <a16:creationId xmlns:a16="http://schemas.microsoft.com/office/drawing/2014/main" id="{EE7B69FB-F3FF-8149-9762-03AC7E5578F3}"/>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12" name="Group 111">
                <a:extLst>
                  <a:ext uri="{FF2B5EF4-FFF2-40B4-BE49-F238E27FC236}">
                    <a16:creationId xmlns:a16="http://schemas.microsoft.com/office/drawing/2014/main" id="{1853C3D6-6DD8-B746-B606-39680F4823A1}"/>
                  </a:ext>
                </a:extLst>
              </p:cNvPr>
              <p:cNvGrpSpPr/>
              <p:nvPr/>
            </p:nvGrpSpPr>
            <p:grpSpPr>
              <a:xfrm>
                <a:off x="10548524" y="5114862"/>
                <a:ext cx="1444752" cy="1344168"/>
                <a:chOff x="10548524" y="5101799"/>
                <a:chExt cx="1444752" cy="1344168"/>
              </a:xfrm>
            </p:grpSpPr>
            <p:sp>
              <p:nvSpPr>
                <p:cNvPr id="113" name="TextBox 112">
                  <a:extLst>
                    <a:ext uri="{FF2B5EF4-FFF2-40B4-BE49-F238E27FC236}">
                      <a16:creationId xmlns:a16="http://schemas.microsoft.com/office/drawing/2014/main" id="{66EEA20F-4749-D941-8D7E-687F1DF36E2E}"/>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14" name="Picture 113">
                  <a:extLst>
                    <a:ext uri="{FF2B5EF4-FFF2-40B4-BE49-F238E27FC236}">
                      <a16:creationId xmlns:a16="http://schemas.microsoft.com/office/drawing/2014/main" id="{50760164-A0F5-9A4C-A148-9EC2CF37C81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4410" y="5134411"/>
            <a:ext cx="11490420" cy="1514683"/>
            <a:chOff x="234410" y="5134411"/>
            <a:chExt cx="11490420" cy="1514683"/>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t="29553" r="80478" b="19416"/>
            <a:stretch>
              <a:fillRect/>
            </a:stretch>
          </p:blipFill>
          <p:spPr>
            <a:xfrm>
              <a:off x="234410" y="5168226"/>
              <a:ext cx="989238" cy="14575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20491" t="29038" r="65078" b="19587"/>
            <a:stretch>
              <a:fillRect/>
            </a:stretch>
          </p:blipFill>
          <p:spPr>
            <a:xfrm>
              <a:off x="4343328" y="5191497"/>
              <a:ext cx="726360" cy="145759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3743" t="25344" r="49114" b="19845"/>
            <a:stretch>
              <a:fillRect/>
            </a:stretch>
          </p:blipFill>
          <p:spPr>
            <a:xfrm>
              <a:off x="8108477" y="5134411"/>
              <a:ext cx="819270" cy="1476538"/>
            </a:xfrm>
            <a:prstGeom prst="rect">
              <a:avLst/>
            </a:prstGeom>
          </p:spPr>
        </p:pic>
        <p:sp>
          <p:nvSpPr>
            <p:cNvPr id="10" name="TextBox 9"/>
            <p:cNvSpPr txBox="1"/>
            <p:nvPr/>
          </p:nvSpPr>
          <p:spPr>
            <a:xfrm>
              <a:off x="2458630" y="5543081"/>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Él</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169743" y="5547352"/>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Ella</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10025679" y="5543081"/>
              <a:ext cx="1699153"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Elle</a:t>
              </a:r>
              <a:endParaRPr lang="en-US" sz="4000" b="1">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1424164" y="5361038"/>
              <a:ext cx="997584" cy="993913"/>
              <a:chOff x="1617528" y="2937565"/>
              <a:chExt cx="997584" cy="993913"/>
            </a:xfrm>
          </p:grpSpPr>
          <p:sp>
            <p:nvSpPr>
              <p:cNvPr id="20" name="Oval 19"/>
              <p:cNvSpPr/>
              <p:nvPr/>
            </p:nvSpPr>
            <p:spPr>
              <a:xfrm>
                <a:off x="1617528" y="2937565"/>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832205" y="301902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3"/>
            <p:cNvGrpSpPr/>
            <p:nvPr/>
          </p:nvGrpSpPr>
          <p:grpSpPr>
            <a:xfrm>
              <a:off x="5135928" y="5383679"/>
              <a:ext cx="980661" cy="993913"/>
              <a:chOff x="5622060" y="2963203"/>
              <a:chExt cx="980661" cy="993913"/>
            </a:xfrm>
          </p:grpSpPr>
          <p:sp>
            <p:nvSpPr>
              <p:cNvPr id="18" name="Oval 17"/>
              <p:cNvSpPr/>
              <p:nvPr/>
            </p:nvSpPr>
            <p:spPr>
              <a:xfrm>
                <a:off x="5622060" y="2963203"/>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806113" y="305394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15" name="Group 14"/>
            <p:cNvGrpSpPr/>
            <p:nvPr/>
          </p:nvGrpSpPr>
          <p:grpSpPr>
            <a:xfrm>
              <a:off x="9019484" y="5397072"/>
              <a:ext cx="1004880" cy="993913"/>
              <a:chOff x="9671281" y="3038971"/>
              <a:chExt cx="1004880" cy="993913"/>
            </a:xfrm>
          </p:grpSpPr>
          <p:sp>
            <p:nvSpPr>
              <p:cNvPr id="16" name="Oval 15"/>
              <p:cNvSpPr/>
              <p:nvPr/>
            </p:nvSpPr>
            <p:spPr>
              <a:xfrm>
                <a:off x="9671281" y="3038971"/>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893256" y="311631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rcRect l="2884" t="48105" r="15620" b="40523"/>
          <a:stretch>
            <a:fillRect/>
          </a:stretch>
        </p:blipFill>
        <p:spPr>
          <a:xfrm>
            <a:off x="260836" y="4443185"/>
            <a:ext cx="11592231" cy="779929"/>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9218" name="Picture 2" descr="dcc53b1c-057f-400f-bd04-b70f0f70ed24@namprd16"/>
          <p:cNvPicPr>
            <a:picLocks noChangeAspect="1" noChangeArrowheads="1"/>
          </p:cNvPicPr>
          <p:nvPr/>
        </p:nvPicPr>
        <p:blipFill>
          <a:blip r:embed="rId7">
            <a:extLst>
              <a:ext uri="{28A0092B-C50C-407E-A947-70E740481C1C}">
                <a14:useLocalDpi xmlns:a14="http://schemas.microsoft.com/office/drawing/2010/main" val="0"/>
              </a:ext>
            </a:extLst>
          </a:blip>
          <a:srcRect l="52450"/>
          <a:stretch>
            <a:fillRect/>
          </a:stretch>
        </p:blipFill>
        <p:spPr bwMode="auto">
          <a:xfrm>
            <a:off x="1750078" y="-467899"/>
            <a:ext cx="5071619" cy="601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855544" y="1301024"/>
            <a:ext cx="2844510" cy="1754326"/>
          </a:xfrm>
          <a:prstGeom prst="rect">
            <a:avLst/>
          </a:prstGeom>
          <a:noFill/>
          <a:ln w="38100">
            <a:solidFill>
              <a:schemeClr val="tx1"/>
            </a:solidFill>
          </a:ln>
        </p:spPr>
        <p:txBody>
          <a:bodyPr wrap="square" rtlCol="0">
            <a:spAutoFit/>
          </a:bodyPr>
          <a:lstStyle/>
          <a:p>
            <a:pPr algn="ctr"/>
            <a:r>
              <a:rPr lang="es-MX" sz="5400" b="1" i="0" strike="noStrike" cap="none" spc="0" baseline="0" dirty="0">
                <a:solidFill>
                  <a:srgbClr val="000000"/>
                </a:solidFill>
                <a:effectLst/>
                <a:latin typeface="Tahoma"/>
                <a:ea typeface="Tahoma"/>
                <a:cs typeface="Tahoma"/>
              </a:rPr>
              <a:t>No binario </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7"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275518578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260836" y="4443185"/>
            <a:ext cx="11592231" cy="779929"/>
          </a:xfrm>
          <a:prstGeom prst="rect">
            <a:avLst/>
          </a:prstGeom>
        </p:spPr>
      </p:pic>
      <p:pic>
        <p:nvPicPr>
          <p:cNvPr id="10242" name="Picture 2" descr="e4a05685-739a-4f47-a559-99e24d1c885b@namprd16"/>
          <p:cNvPicPr>
            <a:picLocks noChangeAspect="1" noChangeArrowheads="1"/>
          </p:cNvPicPr>
          <p:nvPr/>
        </p:nvPicPr>
        <p:blipFill>
          <a:blip r:embed="rId4">
            <a:extLst>
              <a:ext uri="{28A0092B-C50C-407E-A947-70E740481C1C}">
                <a14:useLocalDpi xmlns:a14="http://schemas.microsoft.com/office/drawing/2010/main" val="0"/>
              </a:ext>
            </a:extLst>
          </a:blip>
          <a:srcRect l="51893"/>
          <a:stretch>
            <a:fillRect/>
          </a:stretch>
        </p:blipFill>
        <p:spPr bwMode="auto">
          <a:xfrm>
            <a:off x="1750078" y="-615312"/>
            <a:ext cx="5192667" cy="60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752585" y="1740366"/>
            <a:ext cx="2959825" cy="923330"/>
          </a:xfrm>
          <a:prstGeom prst="rect">
            <a:avLst/>
          </a:prstGeom>
          <a:noFill/>
          <a:ln w="38100">
            <a:solidFill>
              <a:schemeClr val="tx1"/>
            </a:solidFill>
          </a:ln>
        </p:spPr>
        <p:txBody>
          <a:bodyPr wrap="square" rtlCol="0">
            <a:spAutoFit/>
          </a:bodyPr>
          <a:lstStyle/>
          <a:p>
            <a:r>
              <a:rPr lang="es-MX" sz="5400" b="1" i="0" strike="noStrike" cap="none" spc="0" baseline="0" dirty="0">
                <a:solidFill>
                  <a:srgbClr val="000000"/>
                </a:solidFill>
                <a:effectLst/>
                <a:latin typeface="Tahoma"/>
                <a:ea typeface="Tahoma"/>
                <a:cs typeface="Tahoma"/>
              </a:rPr>
              <a:t>Hombre</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8" name="Footer Placeholder 3"/>
          <p:cNvSpPr txBox="1"/>
          <p:nvPr/>
        </p:nvSpPr>
        <p:spPr>
          <a:xfrm>
            <a:off x="8902119" y="652335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grpSp>
        <p:nvGrpSpPr>
          <p:cNvPr id="29" name="Group 28"/>
          <p:cNvGrpSpPr/>
          <p:nvPr/>
        </p:nvGrpSpPr>
        <p:grpSpPr>
          <a:xfrm>
            <a:off x="234410" y="5134411"/>
            <a:ext cx="11490420" cy="1514683"/>
            <a:chOff x="234410" y="5134411"/>
            <a:chExt cx="11490420" cy="1514683"/>
          </a:xfrm>
        </p:grpSpPr>
        <p:pic>
          <p:nvPicPr>
            <p:cNvPr id="30" name="Picture 29"/>
            <p:cNvPicPr>
              <a:picLocks noChangeAspect="1"/>
            </p:cNvPicPr>
            <p:nvPr/>
          </p:nvPicPr>
          <p:blipFill>
            <a:blip r:embed="rId6">
              <a:extLst>
                <a:ext uri="{28A0092B-C50C-407E-A947-70E740481C1C}">
                  <a14:useLocalDpi xmlns:a14="http://schemas.microsoft.com/office/drawing/2010/main" val="0"/>
                </a:ext>
              </a:extLst>
            </a:blip>
            <a:srcRect t="29553" r="80478" b="19416"/>
            <a:stretch>
              <a:fillRect/>
            </a:stretch>
          </p:blipFill>
          <p:spPr>
            <a:xfrm>
              <a:off x="234410" y="5168226"/>
              <a:ext cx="989238" cy="1457597"/>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rcRect l="20491" t="29038" r="65078" b="19587"/>
            <a:stretch>
              <a:fillRect/>
            </a:stretch>
          </p:blipFill>
          <p:spPr>
            <a:xfrm>
              <a:off x="4343328" y="5191497"/>
              <a:ext cx="726360" cy="1457597"/>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rcRect l="33743" t="25344" r="49114" b="19845"/>
            <a:stretch>
              <a:fillRect/>
            </a:stretch>
          </p:blipFill>
          <p:spPr>
            <a:xfrm>
              <a:off x="8108477" y="5134411"/>
              <a:ext cx="819270" cy="1476538"/>
            </a:xfrm>
            <a:prstGeom prst="rect">
              <a:avLst/>
            </a:prstGeom>
          </p:spPr>
        </p:pic>
        <p:sp>
          <p:nvSpPr>
            <p:cNvPr id="33" name="TextBox 32"/>
            <p:cNvSpPr txBox="1"/>
            <p:nvPr/>
          </p:nvSpPr>
          <p:spPr>
            <a:xfrm>
              <a:off x="2458630" y="5543081"/>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Él</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6169743" y="5547352"/>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Ella</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10025679" y="5543081"/>
              <a:ext cx="1699153"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Elle</a:t>
              </a:r>
              <a:endParaRPr lang="en-US" sz="4000" b="1">
                <a:latin typeface="Tahoma" panose="020B0604030504040204" pitchFamily="34" charset="0"/>
                <a:ea typeface="Tahoma" panose="020B0604030504040204" pitchFamily="34" charset="0"/>
                <a:cs typeface="Tahoma" panose="020B0604030504040204" pitchFamily="34" charset="0"/>
              </a:endParaRPr>
            </a:p>
          </p:txBody>
        </p:sp>
        <p:grpSp>
          <p:nvGrpSpPr>
            <p:cNvPr id="36" name="Group 35"/>
            <p:cNvGrpSpPr/>
            <p:nvPr/>
          </p:nvGrpSpPr>
          <p:grpSpPr>
            <a:xfrm>
              <a:off x="1424164" y="5361038"/>
              <a:ext cx="997584" cy="993913"/>
              <a:chOff x="1617528" y="2937565"/>
              <a:chExt cx="997584" cy="993913"/>
            </a:xfrm>
          </p:grpSpPr>
          <p:sp>
            <p:nvSpPr>
              <p:cNvPr id="43" name="Oval 42"/>
              <p:cNvSpPr/>
              <p:nvPr/>
            </p:nvSpPr>
            <p:spPr>
              <a:xfrm>
                <a:off x="1617528" y="2937565"/>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832205" y="301902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37" name="Group 36"/>
            <p:cNvGrpSpPr/>
            <p:nvPr/>
          </p:nvGrpSpPr>
          <p:grpSpPr>
            <a:xfrm>
              <a:off x="5135928" y="5383679"/>
              <a:ext cx="980661" cy="993913"/>
              <a:chOff x="5622060" y="2963203"/>
              <a:chExt cx="980661" cy="993913"/>
            </a:xfrm>
          </p:grpSpPr>
          <p:sp>
            <p:nvSpPr>
              <p:cNvPr id="41" name="Oval 40"/>
              <p:cNvSpPr/>
              <p:nvPr/>
            </p:nvSpPr>
            <p:spPr>
              <a:xfrm>
                <a:off x="5622060" y="2963203"/>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806113" y="305394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38" name="Group 37"/>
            <p:cNvGrpSpPr/>
            <p:nvPr/>
          </p:nvGrpSpPr>
          <p:grpSpPr>
            <a:xfrm>
              <a:off x="9019484" y="5397072"/>
              <a:ext cx="1004880" cy="993913"/>
              <a:chOff x="9671281" y="3038971"/>
              <a:chExt cx="1004880" cy="993913"/>
            </a:xfrm>
          </p:grpSpPr>
          <p:sp>
            <p:nvSpPr>
              <p:cNvPr id="39" name="Oval 38"/>
              <p:cNvSpPr/>
              <p:nvPr/>
            </p:nvSpPr>
            <p:spPr>
              <a:xfrm>
                <a:off x="9671281" y="3038971"/>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893256" y="311631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grpSp>
    </p:spTree>
    <p:extLst>
      <p:ext uri="{BB962C8B-B14F-4D97-AF65-F5344CB8AC3E}">
        <p14:creationId xmlns:p14="http://schemas.microsoft.com/office/powerpoint/2010/main" val="32496029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260836" y="4443185"/>
            <a:ext cx="11592231" cy="779929"/>
          </a:xfrm>
          <a:prstGeom prst="rect">
            <a:avLst/>
          </a:prstGeom>
        </p:spPr>
      </p:pic>
      <p:pic>
        <p:nvPicPr>
          <p:cNvPr id="11266" name="Picture 2" descr="e4a05685-739a-4f47-a559-99e24d1c885b@namprd16"/>
          <p:cNvPicPr>
            <a:picLocks noChangeAspect="1" noChangeArrowheads="1"/>
          </p:cNvPicPr>
          <p:nvPr/>
        </p:nvPicPr>
        <p:blipFill>
          <a:blip r:embed="rId4">
            <a:extLst>
              <a:ext uri="{28A0092B-C50C-407E-A947-70E740481C1C}">
                <a14:useLocalDpi xmlns:a14="http://schemas.microsoft.com/office/drawing/2010/main" val="0"/>
              </a:ext>
            </a:extLst>
          </a:blip>
          <a:srcRect r="47921"/>
          <a:stretch>
            <a:fillRect/>
          </a:stretch>
        </p:blipFill>
        <p:spPr bwMode="auto">
          <a:xfrm>
            <a:off x="983516" y="-616755"/>
            <a:ext cx="5663435" cy="612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557366" y="1426467"/>
            <a:ext cx="3278611" cy="1754326"/>
          </a:xfrm>
          <a:prstGeom prst="rect">
            <a:avLst/>
          </a:prstGeom>
          <a:noFill/>
          <a:ln w="38100">
            <a:solidFill>
              <a:schemeClr val="tx1"/>
            </a:solidFill>
          </a:ln>
        </p:spPr>
        <p:txBody>
          <a:bodyPr wrap="square" rtlCol="0">
            <a:spAutoFit/>
          </a:bodyPr>
          <a:lstStyle/>
          <a:p>
            <a:pPr algn="ctr"/>
            <a:r>
              <a:rPr lang="es-MX" sz="5400" b="1" i="0" strike="noStrike" cap="none" spc="0" baseline="0" dirty="0">
                <a:solidFill>
                  <a:srgbClr val="000000"/>
                </a:solidFill>
                <a:effectLst/>
                <a:latin typeface="Tahoma"/>
                <a:ea typeface="Tahoma"/>
                <a:cs typeface="Tahoma"/>
              </a:rPr>
              <a:t>No binario </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grpSp>
        <p:nvGrpSpPr>
          <p:cNvPr id="29" name="Group 28"/>
          <p:cNvGrpSpPr/>
          <p:nvPr/>
        </p:nvGrpSpPr>
        <p:grpSpPr>
          <a:xfrm>
            <a:off x="234410" y="5134411"/>
            <a:ext cx="11490420" cy="1514683"/>
            <a:chOff x="234410" y="5134411"/>
            <a:chExt cx="11490420" cy="1514683"/>
          </a:xfrm>
        </p:grpSpPr>
        <p:pic>
          <p:nvPicPr>
            <p:cNvPr id="30" name="Picture 29"/>
            <p:cNvPicPr>
              <a:picLocks noChangeAspect="1"/>
            </p:cNvPicPr>
            <p:nvPr/>
          </p:nvPicPr>
          <p:blipFill>
            <a:blip r:embed="rId6">
              <a:extLst>
                <a:ext uri="{28A0092B-C50C-407E-A947-70E740481C1C}">
                  <a14:useLocalDpi xmlns:a14="http://schemas.microsoft.com/office/drawing/2010/main" val="0"/>
                </a:ext>
              </a:extLst>
            </a:blip>
            <a:srcRect t="29553" r="80478" b="19416"/>
            <a:stretch>
              <a:fillRect/>
            </a:stretch>
          </p:blipFill>
          <p:spPr>
            <a:xfrm>
              <a:off x="234410" y="5168226"/>
              <a:ext cx="989238" cy="1457597"/>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rcRect l="20491" t="29038" r="65078" b="19587"/>
            <a:stretch>
              <a:fillRect/>
            </a:stretch>
          </p:blipFill>
          <p:spPr>
            <a:xfrm>
              <a:off x="4343328" y="5191497"/>
              <a:ext cx="726360" cy="1457597"/>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rcRect l="33743" t="25344" r="49114" b="19845"/>
            <a:stretch>
              <a:fillRect/>
            </a:stretch>
          </p:blipFill>
          <p:spPr>
            <a:xfrm>
              <a:off x="8108477" y="5134411"/>
              <a:ext cx="819270" cy="1476538"/>
            </a:xfrm>
            <a:prstGeom prst="rect">
              <a:avLst/>
            </a:prstGeom>
          </p:spPr>
        </p:pic>
        <p:sp>
          <p:nvSpPr>
            <p:cNvPr id="33" name="TextBox 32"/>
            <p:cNvSpPr txBox="1"/>
            <p:nvPr/>
          </p:nvSpPr>
          <p:spPr>
            <a:xfrm>
              <a:off x="2458630" y="5543081"/>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Él</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6169743" y="5547352"/>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Ella</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10025679" y="5543081"/>
              <a:ext cx="1699153"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Elle</a:t>
              </a:r>
              <a:endParaRPr lang="en-US" sz="4000" b="1">
                <a:latin typeface="Tahoma" panose="020B0604030504040204" pitchFamily="34" charset="0"/>
                <a:ea typeface="Tahoma" panose="020B0604030504040204" pitchFamily="34" charset="0"/>
                <a:cs typeface="Tahoma" panose="020B0604030504040204" pitchFamily="34" charset="0"/>
              </a:endParaRPr>
            </a:p>
          </p:txBody>
        </p:sp>
        <p:grpSp>
          <p:nvGrpSpPr>
            <p:cNvPr id="36" name="Group 35"/>
            <p:cNvGrpSpPr/>
            <p:nvPr/>
          </p:nvGrpSpPr>
          <p:grpSpPr>
            <a:xfrm>
              <a:off x="1424164" y="5361038"/>
              <a:ext cx="997584" cy="993913"/>
              <a:chOff x="1617528" y="2937565"/>
              <a:chExt cx="997584" cy="993913"/>
            </a:xfrm>
          </p:grpSpPr>
          <p:sp>
            <p:nvSpPr>
              <p:cNvPr id="43" name="Oval 42"/>
              <p:cNvSpPr/>
              <p:nvPr/>
            </p:nvSpPr>
            <p:spPr>
              <a:xfrm>
                <a:off x="1617528" y="2937565"/>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832205" y="301902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37" name="Group 36"/>
            <p:cNvGrpSpPr/>
            <p:nvPr/>
          </p:nvGrpSpPr>
          <p:grpSpPr>
            <a:xfrm>
              <a:off x="5135928" y="5383679"/>
              <a:ext cx="980661" cy="993913"/>
              <a:chOff x="5622060" y="2963203"/>
              <a:chExt cx="980661" cy="993913"/>
            </a:xfrm>
          </p:grpSpPr>
          <p:sp>
            <p:nvSpPr>
              <p:cNvPr id="41" name="Oval 40"/>
              <p:cNvSpPr/>
              <p:nvPr/>
            </p:nvSpPr>
            <p:spPr>
              <a:xfrm>
                <a:off x="5622060" y="2963203"/>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806113" y="305394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38" name="Group 37"/>
            <p:cNvGrpSpPr/>
            <p:nvPr/>
          </p:nvGrpSpPr>
          <p:grpSpPr>
            <a:xfrm>
              <a:off x="9019484" y="5397072"/>
              <a:ext cx="1004880" cy="993913"/>
              <a:chOff x="9671281" y="3038971"/>
              <a:chExt cx="1004880" cy="993913"/>
            </a:xfrm>
          </p:grpSpPr>
          <p:sp>
            <p:nvSpPr>
              <p:cNvPr id="39" name="Oval 38"/>
              <p:cNvSpPr/>
              <p:nvPr/>
            </p:nvSpPr>
            <p:spPr>
              <a:xfrm>
                <a:off x="9671281" y="3038971"/>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893256" y="311631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grpSp>
    </p:spTree>
    <p:extLst>
      <p:ext uri="{BB962C8B-B14F-4D97-AF65-F5344CB8AC3E}">
        <p14:creationId xmlns:p14="http://schemas.microsoft.com/office/powerpoint/2010/main" val="307167290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260836" y="4443185"/>
            <a:ext cx="11592231" cy="779929"/>
          </a:xfrm>
          <a:prstGeom prst="rect">
            <a:avLst/>
          </a:prstGeom>
        </p:spPr>
      </p:pic>
      <p:pic>
        <p:nvPicPr>
          <p:cNvPr id="12290" name="Picture 2" descr="60992681-2f32-4a14-8be2-5f050895f466@namprd16"/>
          <p:cNvPicPr>
            <a:picLocks noChangeAspect="1" noChangeArrowheads="1"/>
          </p:cNvPicPr>
          <p:nvPr/>
        </p:nvPicPr>
        <p:blipFill>
          <a:blip r:embed="rId4">
            <a:extLst>
              <a:ext uri="{28A0092B-C50C-407E-A947-70E740481C1C}">
                <a14:useLocalDpi xmlns:a14="http://schemas.microsoft.com/office/drawing/2010/main" val="0"/>
              </a:ext>
            </a:extLst>
          </a:blip>
          <a:srcRect l="53514"/>
          <a:stretch>
            <a:fillRect/>
          </a:stretch>
        </p:blipFill>
        <p:spPr bwMode="auto">
          <a:xfrm>
            <a:off x="1969175" y="-679311"/>
            <a:ext cx="5025281" cy="609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855542" y="1731850"/>
            <a:ext cx="2256927" cy="914400"/>
          </a:xfrm>
          <a:prstGeom prst="rect">
            <a:avLst/>
          </a:prstGeom>
          <a:noFill/>
          <a:ln w="38100">
            <a:solidFill>
              <a:schemeClr val="tx1"/>
            </a:solidFill>
          </a:ln>
        </p:spPr>
        <p:txBody>
          <a:bodyPr wrap="square" rtlCol="0">
            <a:spAutoFit/>
          </a:bodyPr>
          <a:lstStyle/>
          <a:p>
            <a:r>
              <a:rPr lang="es-MX" sz="5400" b="1" i="0" strike="noStrike" cap="none" spc="0" baseline="0">
                <a:solidFill>
                  <a:srgbClr val="000000"/>
                </a:solidFill>
                <a:effectLst/>
                <a:latin typeface="Tahoma"/>
                <a:ea typeface="Tahoma"/>
                <a:cs typeface="Tahoma"/>
              </a:rPr>
              <a:t>Mujer</a:t>
            </a:r>
            <a:endParaRPr lang="en-US" sz="5400" b="1">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grpSp>
        <p:nvGrpSpPr>
          <p:cNvPr id="29" name="Group 28"/>
          <p:cNvGrpSpPr/>
          <p:nvPr/>
        </p:nvGrpSpPr>
        <p:grpSpPr>
          <a:xfrm>
            <a:off x="234410" y="5134411"/>
            <a:ext cx="11490420" cy="1514683"/>
            <a:chOff x="234410" y="5134411"/>
            <a:chExt cx="11490420" cy="1514683"/>
          </a:xfrm>
        </p:grpSpPr>
        <p:pic>
          <p:nvPicPr>
            <p:cNvPr id="30" name="Picture 29"/>
            <p:cNvPicPr>
              <a:picLocks noChangeAspect="1"/>
            </p:cNvPicPr>
            <p:nvPr/>
          </p:nvPicPr>
          <p:blipFill>
            <a:blip r:embed="rId6">
              <a:extLst>
                <a:ext uri="{28A0092B-C50C-407E-A947-70E740481C1C}">
                  <a14:useLocalDpi xmlns:a14="http://schemas.microsoft.com/office/drawing/2010/main" val="0"/>
                </a:ext>
              </a:extLst>
            </a:blip>
            <a:srcRect t="29553" r="80478" b="19416"/>
            <a:stretch>
              <a:fillRect/>
            </a:stretch>
          </p:blipFill>
          <p:spPr>
            <a:xfrm>
              <a:off x="234410" y="5168226"/>
              <a:ext cx="989238" cy="1457597"/>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rcRect l="20491" t="29038" r="65078" b="19587"/>
            <a:stretch>
              <a:fillRect/>
            </a:stretch>
          </p:blipFill>
          <p:spPr>
            <a:xfrm>
              <a:off x="4343328" y="5191497"/>
              <a:ext cx="726360" cy="1457597"/>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rcRect l="33743" t="25344" r="49114" b="19845"/>
            <a:stretch>
              <a:fillRect/>
            </a:stretch>
          </p:blipFill>
          <p:spPr>
            <a:xfrm>
              <a:off x="8108477" y="5134411"/>
              <a:ext cx="819270" cy="1476538"/>
            </a:xfrm>
            <a:prstGeom prst="rect">
              <a:avLst/>
            </a:prstGeom>
          </p:spPr>
        </p:pic>
        <p:sp>
          <p:nvSpPr>
            <p:cNvPr id="33" name="TextBox 32"/>
            <p:cNvSpPr txBox="1"/>
            <p:nvPr/>
          </p:nvSpPr>
          <p:spPr>
            <a:xfrm>
              <a:off x="2458630" y="5543081"/>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Él</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6169743" y="5547352"/>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Ella</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10025679" y="5543081"/>
              <a:ext cx="1699153"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Elle</a:t>
              </a:r>
              <a:endParaRPr lang="en-US" sz="4000" b="1">
                <a:latin typeface="Tahoma" panose="020B0604030504040204" pitchFamily="34" charset="0"/>
                <a:ea typeface="Tahoma" panose="020B0604030504040204" pitchFamily="34" charset="0"/>
                <a:cs typeface="Tahoma" panose="020B0604030504040204" pitchFamily="34" charset="0"/>
              </a:endParaRPr>
            </a:p>
          </p:txBody>
        </p:sp>
        <p:grpSp>
          <p:nvGrpSpPr>
            <p:cNvPr id="36" name="Group 35"/>
            <p:cNvGrpSpPr/>
            <p:nvPr/>
          </p:nvGrpSpPr>
          <p:grpSpPr>
            <a:xfrm>
              <a:off x="1424164" y="5361038"/>
              <a:ext cx="997584" cy="993913"/>
              <a:chOff x="1617528" y="2937565"/>
              <a:chExt cx="997584" cy="993913"/>
            </a:xfrm>
          </p:grpSpPr>
          <p:sp>
            <p:nvSpPr>
              <p:cNvPr id="43" name="Oval 42"/>
              <p:cNvSpPr/>
              <p:nvPr/>
            </p:nvSpPr>
            <p:spPr>
              <a:xfrm>
                <a:off x="1617528" y="2937565"/>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832205" y="301902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37" name="Group 36"/>
            <p:cNvGrpSpPr/>
            <p:nvPr/>
          </p:nvGrpSpPr>
          <p:grpSpPr>
            <a:xfrm>
              <a:off x="5135928" y="5383679"/>
              <a:ext cx="980661" cy="993913"/>
              <a:chOff x="5622060" y="2963203"/>
              <a:chExt cx="980661" cy="993913"/>
            </a:xfrm>
          </p:grpSpPr>
          <p:sp>
            <p:nvSpPr>
              <p:cNvPr id="41" name="Oval 40"/>
              <p:cNvSpPr/>
              <p:nvPr/>
            </p:nvSpPr>
            <p:spPr>
              <a:xfrm>
                <a:off x="5622060" y="2963203"/>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806113" y="305394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38" name="Group 37"/>
            <p:cNvGrpSpPr/>
            <p:nvPr/>
          </p:nvGrpSpPr>
          <p:grpSpPr>
            <a:xfrm>
              <a:off x="9019484" y="5397072"/>
              <a:ext cx="1004880" cy="993913"/>
              <a:chOff x="9671281" y="3038971"/>
              <a:chExt cx="1004880" cy="993913"/>
            </a:xfrm>
          </p:grpSpPr>
          <p:sp>
            <p:nvSpPr>
              <p:cNvPr id="39" name="Oval 38"/>
              <p:cNvSpPr/>
              <p:nvPr/>
            </p:nvSpPr>
            <p:spPr>
              <a:xfrm>
                <a:off x="9671281" y="3038971"/>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893256" y="311631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grpSp>
    </p:spTree>
    <p:extLst>
      <p:ext uri="{BB962C8B-B14F-4D97-AF65-F5344CB8AC3E}">
        <p14:creationId xmlns:p14="http://schemas.microsoft.com/office/powerpoint/2010/main" val="254276498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260836" y="4443185"/>
            <a:ext cx="11592231" cy="779929"/>
          </a:xfrm>
          <a:prstGeom prst="rect">
            <a:avLst/>
          </a:prstGeom>
        </p:spPr>
      </p:pic>
      <p:pic>
        <p:nvPicPr>
          <p:cNvPr id="13314" name="Picture 2" descr="60992681-2f32-4a14-8be2-5f050895f466@namprd16"/>
          <p:cNvPicPr>
            <a:picLocks noChangeAspect="1" noChangeArrowheads="1"/>
          </p:cNvPicPr>
          <p:nvPr/>
        </p:nvPicPr>
        <p:blipFill>
          <a:blip r:embed="rId4">
            <a:extLst>
              <a:ext uri="{28A0092B-C50C-407E-A947-70E740481C1C}">
                <a14:useLocalDpi xmlns:a14="http://schemas.microsoft.com/office/drawing/2010/main" val="0"/>
              </a:ext>
            </a:extLst>
          </a:blip>
          <a:srcRect r="49477"/>
          <a:stretch>
            <a:fillRect/>
          </a:stretch>
        </p:blipFill>
        <p:spPr bwMode="auto">
          <a:xfrm>
            <a:off x="1225066" y="-669773"/>
            <a:ext cx="5408779" cy="603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752586" y="1740366"/>
            <a:ext cx="3009252" cy="923330"/>
          </a:xfrm>
          <a:prstGeom prst="rect">
            <a:avLst/>
          </a:prstGeom>
          <a:noFill/>
          <a:ln w="38100">
            <a:solidFill>
              <a:schemeClr val="tx1"/>
            </a:solidFill>
          </a:ln>
        </p:spPr>
        <p:txBody>
          <a:bodyPr wrap="square" rtlCol="0">
            <a:spAutoFit/>
          </a:bodyPr>
          <a:lstStyle/>
          <a:p>
            <a:r>
              <a:rPr lang="es-MX" sz="5400" b="1" i="0" strike="noStrike" cap="none" spc="0" baseline="0" dirty="0">
                <a:solidFill>
                  <a:srgbClr val="000000"/>
                </a:solidFill>
                <a:effectLst/>
                <a:latin typeface="Tahoma"/>
                <a:ea typeface="Tahoma"/>
                <a:cs typeface="Tahoma"/>
              </a:rPr>
              <a:t>Hombre</a:t>
            </a:r>
            <a:endParaRPr lang="en-US" sz="5400" b="1" dirty="0">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8"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grpSp>
        <p:nvGrpSpPr>
          <p:cNvPr id="29" name="Group 28"/>
          <p:cNvGrpSpPr/>
          <p:nvPr/>
        </p:nvGrpSpPr>
        <p:grpSpPr>
          <a:xfrm>
            <a:off x="234410" y="5134411"/>
            <a:ext cx="11490420" cy="1514683"/>
            <a:chOff x="234410" y="5134411"/>
            <a:chExt cx="11490420" cy="1514683"/>
          </a:xfrm>
        </p:grpSpPr>
        <p:pic>
          <p:nvPicPr>
            <p:cNvPr id="30" name="Picture 29"/>
            <p:cNvPicPr>
              <a:picLocks noChangeAspect="1"/>
            </p:cNvPicPr>
            <p:nvPr/>
          </p:nvPicPr>
          <p:blipFill>
            <a:blip r:embed="rId6">
              <a:extLst>
                <a:ext uri="{28A0092B-C50C-407E-A947-70E740481C1C}">
                  <a14:useLocalDpi xmlns:a14="http://schemas.microsoft.com/office/drawing/2010/main" val="0"/>
                </a:ext>
              </a:extLst>
            </a:blip>
            <a:srcRect t="29553" r="80478" b="19416"/>
            <a:stretch>
              <a:fillRect/>
            </a:stretch>
          </p:blipFill>
          <p:spPr>
            <a:xfrm>
              <a:off x="234410" y="5168226"/>
              <a:ext cx="989238" cy="1457597"/>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rcRect l="20491" t="29038" r="65078" b="19587"/>
            <a:stretch>
              <a:fillRect/>
            </a:stretch>
          </p:blipFill>
          <p:spPr>
            <a:xfrm>
              <a:off x="4343328" y="5191497"/>
              <a:ext cx="726360" cy="1457597"/>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rcRect l="33743" t="25344" r="49114" b="19845"/>
            <a:stretch>
              <a:fillRect/>
            </a:stretch>
          </p:blipFill>
          <p:spPr>
            <a:xfrm>
              <a:off x="8108477" y="5134411"/>
              <a:ext cx="819270" cy="1476538"/>
            </a:xfrm>
            <a:prstGeom prst="rect">
              <a:avLst/>
            </a:prstGeom>
          </p:spPr>
        </p:pic>
        <p:sp>
          <p:nvSpPr>
            <p:cNvPr id="33" name="TextBox 32"/>
            <p:cNvSpPr txBox="1"/>
            <p:nvPr/>
          </p:nvSpPr>
          <p:spPr>
            <a:xfrm>
              <a:off x="2458630" y="5543081"/>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Él</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6169743" y="5547352"/>
              <a:ext cx="1371600"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Ella</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10025679" y="5543081"/>
              <a:ext cx="1699153" cy="701040"/>
            </a:xfrm>
            <a:prstGeom prst="rect">
              <a:avLst/>
            </a:prstGeom>
            <a:noFill/>
          </p:spPr>
          <p:txBody>
            <a:bodyPr wrap="square" rtlCol="0">
              <a:spAutoFit/>
            </a:bodyPr>
            <a:lstStyle/>
            <a:p>
              <a:r>
                <a:rPr lang="es-MX" sz="4000" b="1" i="0" strike="noStrike" cap="none" spc="0" baseline="0">
                  <a:solidFill>
                    <a:srgbClr val="000000"/>
                  </a:solidFill>
                  <a:effectLst/>
                  <a:latin typeface="Tahoma"/>
                  <a:ea typeface="Tahoma"/>
                  <a:cs typeface="Tahoma"/>
                </a:rPr>
                <a:t>Elle</a:t>
              </a:r>
              <a:endParaRPr lang="en-US" sz="4000" b="1">
                <a:latin typeface="Tahoma" panose="020B0604030504040204" pitchFamily="34" charset="0"/>
                <a:ea typeface="Tahoma" panose="020B0604030504040204" pitchFamily="34" charset="0"/>
                <a:cs typeface="Tahoma" panose="020B0604030504040204" pitchFamily="34" charset="0"/>
              </a:endParaRPr>
            </a:p>
          </p:txBody>
        </p:sp>
        <p:grpSp>
          <p:nvGrpSpPr>
            <p:cNvPr id="36" name="Group 35"/>
            <p:cNvGrpSpPr/>
            <p:nvPr/>
          </p:nvGrpSpPr>
          <p:grpSpPr>
            <a:xfrm>
              <a:off x="1424164" y="5361038"/>
              <a:ext cx="997584" cy="993913"/>
              <a:chOff x="1617528" y="2937565"/>
              <a:chExt cx="997584" cy="993913"/>
            </a:xfrm>
          </p:grpSpPr>
          <p:sp>
            <p:nvSpPr>
              <p:cNvPr id="43" name="Oval 42"/>
              <p:cNvSpPr/>
              <p:nvPr/>
            </p:nvSpPr>
            <p:spPr>
              <a:xfrm>
                <a:off x="1617528" y="2937565"/>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832205" y="301902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37" name="Group 36"/>
            <p:cNvGrpSpPr/>
            <p:nvPr/>
          </p:nvGrpSpPr>
          <p:grpSpPr>
            <a:xfrm>
              <a:off x="5135928" y="5383679"/>
              <a:ext cx="980661" cy="993913"/>
              <a:chOff x="5622060" y="2963203"/>
              <a:chExt cx="980661" cy="993913"/>
            </a:xfrm>
          </p:grpSpPr>
          <p:sp>
            <p:nvSpPr>
              <p:cNvPr id="41" name="Oval 40"/>
              <p:cNvSpPr/>
              <p:nvPr/>
            </p:nvSpPr>
            <p:spPr>
              <a:xfrm>
                <a:off x="5622060" y="2963203"/>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806113" y="305394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38" name="Group 37"/>
            <p:cNvGrpSpPr/>
            <p:nvPr/>
          </p:nvGrpSpPr>
          <p:grpSpPr>
            <a:xfrm>
              <a:off x="9019484" y="5397072"/>
              <a:ext cx="1004880" cy="993913"/>
              <a:chOff x="9671281" y="3038971"/>
              <a:chExt cx="1004880" cy="993913"/>
            </a:xfrm>
          </p:grpSpPr>
          <p:sp>
            <p:nvSpPr>
              <p:cNvPr id="39" name="Oval 38"/>
              <p:cNvSpPr/>
              <p:nvPr/>
            </p:nvSpPr>
            <p:spPr>
              <a:xfrm>
                <a:off x="9671281" y="3038971"/>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893256" y="311631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grpSp>
    </p:spTree>
    <p:extLst>
      <p:ext uri="{BB962C8B-B14F-4D97-AF65-F5344CB8AC3E}">
        <p14:creationId xmlns:p14="http://schemas.microsoft.com/office/powerpoint/2010/main" val="22802088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B12402B-6A33-824C-AD38-4CCA826AB77C}"/>
              </a:ext>
            </a:extLst>
          </p:cNvPr>
          <p:cNvGrpSpPr/>
          <p:nvPr/>
        </p:nvGrpSpPr>
        <p:grpSpPr>
          <a:xfrm>
            <a:off x="0" y="0"/>
            <a:ext cx="12192001" cy="6858000"/>
            <a:chOff x="0" y="0"/>
            <a:chExt cx="12192001" cy="6858000"/>
          </a:xfrm>
        </p:grpSpPr>
        <p:grpSp>
          <p:nvGrpSpPr>
            <p:cNvPr id="8" name="Group 7">
              <a:extLst>
                <a:ext uri="{FF2B5EF4-FFF2-40B4-BE49-F238E27FC236}">
                  <a16:creationId xmlns:a16="http://schemas.microsoft.com/office/drawing/2014/main" id="{94E6925F-A2D3-5F48-B209-CC555DF6BE44}"/>
                </a:ext>
              </a:extLst>
            </p:cNvPr>
            <p:cNvGrpSpPr/>
            <p:nvPr/>
          </p:nvGrpSpPr>
          <p:grpSpPr>
            <a:xfrm>
              <a:off x="0" y="0"/>
              <a:ext cx="12192000" cy="6858000"/>
              <a:chOff x="0" y="0"/>
              <a:chExt cx="12192000" cy="6858000"/>
            </a:xfrm>
          </p:grpSpPr>
          <p:pic>
            <p:nvPicPr>
              <p:cNvPr id="24" name="Picture 23">
                <a:extLst>
                  <a:ext uri="{FF2B5EF4-FFF2-40B4-BE49-F238E27FC236}">
                    <a16:creationId xmlns:a16="http://schemas.microsoft.com/office/drawing/2014/main" id="{68C51DCB-51DF-4445-97E9-7EE335992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a:extLst>
                  <a:ext uri="{FF2B5EF4-FFF2-40B4-BE49-F238E27FC236}">
                    <a16:creationId xmlns:a16="http://schemas.microsoft.com/office/drawing/2014/main" id="{D3BEE025-D3F4-234A-B8BB-8A26CDD92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11" name="Footer Placeholder 3">
              <a:extLst>
                <a:ext uri="{FF2B5EF4-FFF2-40B4-BE49-F238E27FC236}">
                  <a16:creationId xmlns:a16="http://schemas.microsoft.com/office/drawing/2014/main" id="{382B0AC1-B63E-C745-9A90-5E6FBCEE516B}"/>
                </a:ext>
              </a:extLst>
            </p:cNvPr>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12" name="Picture 11">
              <a:extLst>
                <a:ext uri="{FF2B5EF4-FFF2-40B4-BE49-F238E27FC236}">
                  <a16:creationId xmlns:a16="http://schemas.microsoft.com/office/drawing/2014/main" id="{7090CD0E-4952-7D41-A494-4F93A2D5FD22}"/>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3" name="Group 12">
              <a:extLst>
                <a:ext uri="{FF2B5EF4-FFF2-40B4-BE49-F238E27FC236}">
                  <a16:creationId xmlns:a16="http://schemas.microsoft.com/office/drawing/2014/main" id="{E99D056B-337C-FC4D-83AA-8C2DCC34A12B}"/>
                </a:ext>
              </a:extLst>
            </p:cNvPr>
            <p:cNvGrpSpPr/>
            <p:nvPr/>
          </p:nvGrpSpPr>
          <p:grpSpPr>
            <a:xfrm>
              <a:off x="2323753" y="343701"/>
              <a:ext cx="6386621" cy="2269566"/>
              <a:chOff x="2323753" y="343701"/>
              <a:chExt cx="6386621" cy="2269566"/>
            </a:xfrm>
          </p:grpSpPr>
          <p:sp>
            <p:nvSpPr>
              <p:cNvPr id="15" name="Oval 14">
                <a:extLst>
                  <a:ext uri="{FF2B5EF4-FFF2-40B4-BE49-F238E27FC236}">
                    <a16:creationId xmlns:a16="http://schemas.microsoft.com/office/drawing/2014/main" id="{9D2F2508-27EF-5B46-BDE2-D6389309F3A9}"/>
                  </a:ext>
                </a:extLst>
              </p:cNvPr>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15A5BA-34F3-A641-8989-D170CB6B6C64}"/>
                  </a:ext>
                </a:extLst>
              </p:cNvPr>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3C1BD3C-C428-F647-9DB2-31CE7151446A}"/>
                  </a:ext>
                </a:extLst>
              </p:cNvPr>
              <p:cNvSpPr txBox="1"/>
              <p:nvPr/>
            </p:nvSpPr>
            <p:spPr>
              <a:xfrm>
                <a:off x="6940292" y="1673836"/>
                <a:ext cx="1770082" cy="830997"/>
              </a:xfrm>
              <a:prstGeom prst="rect">
                <a:avLst/>
              </a:prstGeom>
              <a:noFill/>
            </p:spPr>
            <p:txBody>
              <a:bodyPr wrap="square" rtlCol="0">
                <a:spAutoFit/>
              </a:bodyPr>
              <a:lstStyle/>
              <a:p>
                <a:pPr algn="ctr"/>
                <a:r>
                  <a:rPr lang="es-MX" sz="1600" i="1" strike="noStrike" cap="none" spc="0" baseline="0" dirty="0">
                    <a:solidFill>
                      <a:srgbClr val="000000"/>
                    </a:solidFill>
                    <a:effectLst/>
                    <a:latin typeface="Smoothy Slanted" pitchFamily="2" charset="77"/>
                    <a:ea typeface="Tahoma"/>
                    <a:cs typeface="Tahoma"/>
                  </a:rPr>
                  <a:t>¿Podemos </a:t>
                </a:r>
              </a:p>
              <a:p>
                <a:pPr algn="ctr"/>
                <a:r>
                  <a:rPr lang="es-MX" sz="1600" i="1" strike="noStrike" cap="none" spc="0" baseline="0" dirty="0">
                    <a:solidFill>
                      <a:srgbClr val="000000"/>
                    </a:solidFill>
                    <a:effectLst/>
                    <a:latin typeface="Smoothy Slanted" pitchFamily="2" charset="77"/>
                    <a:ea typeface="Tahoma"/>
                    <a:cs typeface="Tahoma"/>
                  </a:rPr>
                  <a:t>hablar después </a:t>
                </a:r>
              </a:p>
              <a:p>
                <a:pPr algn="ctr"/>
                <a:r>
                  <a:rPr lang="es-MX" sz="1600" i="1" strike="noStrike" cap="none" spc="0" baseline="0" dirty="0">
                    <a:solidFill>
                      <a:srgbClr val="000000"/>
                    </a:solidFill>
                    <a:effectLst/>
                    <a:latin typeface="Smoothy Slanted" pitchFamily="2" charset="77"/>
                    <a:ea typeface="Tahoma"/>
                    <a:cs typeface="Tahoma"/>
                  </a:rPr>
                  <a:t>de la clase?</a:t>
                </a:r>
              </a:p>
            </p:txBody>
          </p:sp>
          <p:sp>
            <p:nvSpPr>
              <p:cNvPr id="18" name="TextBox 17">
                <a:extLst>
                  <a:ext uri="{FF2B5EF4-FFF2-40B4-BE49-F238E27FC236}">
                    <a16:creationId xmlns:a16="http://schemas.microsoft.com/office/drawing/2014/main" id="{B3D07D95-BDE3-6347-BEF3-00F3444F8FEA}"/>
                  </a:ext>
                </a:extLst>
              </p:cNvPr>
              <p:cNvSpPr txBox="1"/>
              <p:nvPr/>
            </p:nvSpPr>
            <p:spPr>
              <a:xfrm>
                <a:off x="5605292" y="1858503"/>
                <a:ext cx="1297858" cy="461665"/>
              </a:xfrm>
              <a:prstGeom prst="rect">
                <a:avLst/>
              </a:prstGeom>
              <a:noFill/>
            </p:spPr>
            <p:txBody>
              <a:bodyPr wrap="square" rtlCol="0">
                <a:spAutoFit/>
              </a:bodyPr>
              <a:lstStyle/>
              <a:p>
                <a:pPr algn="ctr"/>
                <a:r>
                  <a:rPr lang="es-MX" sz="2400" i="1" strike="noStrike" cap="none" spc="0" baseline="0" dirty="0">
                    <a:solidFill>
                      <a:srgbClr val="000000"/>
                    </a:solidFill>
                    <a:effectLst/>
                    <a:latin typeface="Smoothy Slanted" pitchFamily="2" charset="77"/>
                    <a:ea typeface="Tahoma"/>
                    <a:cs typeface="Tahoma"/>
                  </a:rPr>
                  <a:t>¡Sí!</a:t>
                </a:r>
              </a:p>
            </p:txBody>
          </p:sp>
          <p:grpSp>
            <p:nvGrpSpPr>
              <p:cNvPr id="19" name="Group 18">
                <a:extLst>
                  <a:ext uri="{FF2B5EF4-FFF2-40B4-BE49-F238E27FC236}">
                    <a16:creationId xmlns:a16="http://schemas.microsoft.com/office/drawing/2014/main" id="{3643AA4D-08A9-F146-A442-BE872032C790}"/>
                  </a:ext>
                </a:extLst>
              </p:cNvPr>
              <p:cNvGrpSpPr/>
              <p:nvPr/>
            </p:nvGrpSpPr>
            <p:grpSpPr>
              <a:xfrm>
                <a:off x="2482050" y="343701"/>
                <a:ext cx="5281205" cy="646331"/>
                <a:chOff x="2038214" y="274927"/>
                <a:chExt cx="4844516" cy="646331"/>
              </a:xfrm>
            </p:grpSpPr>
            <p:sp>
              <p:nvSpPr>
                <p:cNvPr id="22" name="Rectangle 21">
                  <a:extLst>
                    <a:ext uri="{FF2B5EF4-FFF2-40B4-BE49-F238E27FC236}">
                      <a16:creationId xmlns:a16="http://schemas.microsoft.com/office/drawing/2014/main" id="{BBCAB496-9068-2642-B793-C286120471AD}"/>
                    </a:ext>
                  </a:extLst>
                </p:cNvPr>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8C4CFE7-E0DA-F24A-900A-0076EB5BD6C6}"/>
                    </a:ext>
                  </a:extLst>
                </p:cNvPr>
                <p:cNvSpPr txBox="1"/>
                <p:nvPr/>
              </p:nvSpPr>
              <p:spPr>
                <a:xfrm>
                  <a:off x="2038214" y="274927"/>
                  <a:ext cx="484451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20" name="Oval 19">
                <a:extLst>
                  <a:ext uri="{FF2B5EF4-FFF2-40B4-BE49-F238E27FC236}">
                    <a16:creationId xmlns:a16="http://schemas.microsoft.com/office/drawing/2014/main" id="{577A8DD2-D09C-1D49-A178-BD82C074008B}"/>
                  </a:ext>
                </a:extLst>
              </p:cNvPr>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711BBF6-DFCB-0D48-B714-BB09888AAFAA}"/>
                  </a:ext>
                </a:extLst>
              </p:cNvPr>
              <p:cNvSpPr txBox="1"/>
              <p:nvPr/>
            </p:nvSpPr>
            <p:spPr>
              <a:xfrm rot="20117668">
                <a:off x="2323753" y="1779200"/>
                <a:ext cx="1376516" cy="769441"/>
              </a:xfrm>
              <a:prstGeom prst="rect">
                <a:avLst/>
              </a:prstGeom>
              <a:noFill/>
            </p:spPr>
            <p:txBody>
              <a:bodyPr wrap="square" rtlCol="0">
                <a:spAutoFit/>
              </a:bodyPr>
              <a:lstStyle/>
              <a:p>
                <a:pPr algn="ctr"/>
                <a:r>
                  <a:rPr lang="es-MX" sz="2200" i="1" strike="noStrike" cap="none" spc="0" baseline="0" dirty="0">
                    <a:solidFill>
                      <a:srgbClr val="000000"/>
                    </a:solidFill>
                    <a:effectLst/>
                    <a:latin typeface="Smoothy Slanted" pitchFamily="2" charset="77"/>
                    <a:ea typeface="Tahoma"/>
                    <a:cs typeface="Tahoma"/>
                  </a:rPr>
                  <a:t>Tengo una pregunta</a:t>
                </a:r>
                <a:endParaRPr lang="en-US" sz="2200" i="1" dirty="0">
                  <a:latin typeface="Smoothy Slanted" pitchFamily="2" charset="77"/>
                  <a:ea typeface="Tahoma" panose="020B0604030504040204" pitchFamily="34" charset="0"/>
                  <a:cs typeface="Tahoma" panose="020B0604030504040204" pitchFamily="34" charset="0"/>
                </a:endParaRPr>
              </a:p>
            </p:txBody>
          </p:sp>
        </p:grpSp>
        <p:sp>
          <p:nvSpPr>
            <p:cNvPr id="14" name="Rectangle 13">
              <a:extLst>
                <a:ext uri="{FF2B5EF4-FFF2-40B4-BE49-F238E27FC236}">
                  <a16:creationId xmlns:a16="http://schemas.microsoft.com/office/drawing/2014/main" id="{D203997F-0B19-6B41-AD99-14142F9B3D75}"/>
                </a:ext>
              </a:extLst>
            </p:cNvPr>
            <p:cNvSpPr/>
            <p:nvPr/>
          </p:nvSpPr>
          <p:spPr>
            <a:xfrm>
              <a:off x="9440010" y="2255267"/>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E07B2629-D446-0544-BED0-01447D12CE2F}"/>
              </a:ext>
            </a:extLst>
          </p:cNvPr>
          <p:cNvSpPr txBox="1"/>
          <p:nvPr/>
        </p:nvSpPr>
        <p:spPr>
          <a:xfrm>
            <a:off x="9532847" y="2327092"/>
            <a:ext cx="866394" cy="492443"/>
          </a:xfrm>
          <a:prstGeom prst="rect">
            <a:avLst/>
          </a:prstGeom>
          <a:noFill/>
        </p:spPr>
        <p:txBody>
          <a:bodyPr wrap="square">
            <a:spAutoFit/>
          </a:bodyPr>
          <a:lstStyle/>
          <a:p>
            <a:r>
              <a:rPr lang="en-US" sz="2600" i="1" dirty="0" err="1">
                <a:effectLst/>
                <a:latin typeface="Smoothy Slanted" pitchFamily="2" charset="77"/>
              </a:rPr>
              <a:t>Cómo</a:t>
            </a:r>
            <a:endParaRPr lang="en-US" sz="2600" i="1" dirty="0">
              <a:effectLst/>
              <a:latin typeface="Smoothy Slanted" pitchFamily="2" charset="77"/>
            </a:endParaRPr>
          </a:p>
        </p:txBody>
      </p:sp>
    </p:spTree>
    <p:extLst>
      <p:ext uri="{BB962C8B-B14F-4D97-AF65-F5344CB8AC3E}">
        <p14:creationId xmlns:p14="http://schemas.microsoft.com/office/powerpoint/2010/main" val="29372974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57"/>
            <a:ext cx="12192000" cy="6858000"/>
          </a:xfrm>
          <a:prstGeom prst="rect">
            <a:avLst/>
          </a:prstGeom>
        </p:spPr>
      </p:pic>
      <p:sp>
        <p:nvSpPr>
          <p:cNvPr id="6" name="Rectangle 5"/>
          <p:cNvSpPr/>
          <p:nvPr/>
        </p:nvSpPr>
        <p:spPr>
          <a:xfrm>
            <a:off x="1186104" y="1805980"/>
            <a:ext cx="10355046" cy="1200329"/>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Tres géneros de personas son “hombre”, “mujer” y “persona no binaria”. ¿Es cierto?</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760801" y="3755203"/>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4"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TextBox 12">
            <a:extLst>
              <a:ext uri="{FF2B5EF4-FFF2-40B4-BE49-F238E27FC236}">
                <a16:creationId xmlns:a16="http://schemas.microsoft.com/office/drawing/2014/main" id="{1D5FC484-4154-0FFE-DAEF-CAC7DBAD484A}"/>
              </a:ext>
            </a:extLst>
          </p:cNvPr>
          <p:cNvSpPr txBox="1"/>
          <p:nvPr/>
        </p:nvSpPr>
        <p:spPr>
          <a:xfrm>
            <a:off x="2067762" y="96007"/>
            <a:ext cx="5278969"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410465485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229647" y="2072641"/>
            <a:ext cx="10355046" cy="118872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¿Deben ser respetadas las personas de cualquier género?</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429000"/>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4"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TextBox 17">
            <a:extLst>
              <a:ext uri="{FF2B5EF4-FFF2-40B4-BE49-F238E27FC236}">
                <a16:creationId xmlns:a16="http://schemas.microsoft.com/office/drawing/2014/main" id="{AC054BF0-FC67-E44C-AA0D-AE46A7E3FD93}"/>
              </a:ext>
            </a:extLst>
          </p:cNvPr>
          <p:cNvSpPr txBox="1"/>
          <p:nvPr/>
        </p:nvSpPr>
        <p:spPr>
          <a:xfrm>
            <a:off x="2067762" y="96007"/>
            <a:ext cx="5278969"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33041118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90393" y="1581772"/>
            <a:ext cx="7411214" cy="1188720"/>
          </a:xfrm>
          <a:prstGeom prst="rect">
            <a:avLst/>
          </a:prstGeom>
          <a:noFill/>
          <a:ln w="57150">
            <a:solidFill>
              <a:schemeClr val="tx1"/>
            </a:solidFill>
          </a:ln>
        </p:spPr>
        <p:txBody>
          <a:bodyPr wrap="square" rtlCol="0">
            <a:spAutoFit/>
          </a:bodyPr>
          <a:lstStyle/>
          <a:p>
            <a:pPr algn="ctr"/>
            <a:r>
              <a:rPr lang="es-MX" sz="3600" b="1" i="0" strike="noStrike" cap="none" spc="0" baseline="0">
                <a:solidFill>
                  <a:srgbClr val="000000"/>
                </a:solidFill>
                <a:effectLst/>
                <a:latin typeface="Tahoma"/>
                <a:ea typeface="Tahoma"/>
                <a:cs typeface="Tahoma"/>
              </a:rPr>
              <a:t>¿Sobre cuáles pronombres hablamos en clase hoy?</a:t>
            </a:r>
            <a:endParaRPr lang="en-US" sz="3600" b="1">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685503" y="4178508"/>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087432" y="4050447"/>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577114" y="4079940"/>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05706" y="417850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4242968" y="4178509"/>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8" name="TextBox 17"/>
          <p:cNvSpPr txBox="1"/>
          <p:nvPr/>
        </p:nvSpPr>
        <p:spPr>
          <a:xfrm>
            <a:off x="6774869" y="4207144"/>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9" name="Rectangle 18"/>
          <p:cNvSpPr/>
          <p:nvPr/>
        </p:nvSpPr>
        <p:spPr>
          <a:xfrm>
            <a:off x="1366839" y="3249245"/>
            <a:ext cx="609409"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Él</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3549893" y="3304474"/>
            <a:ext cx="722544"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Ella</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5944149" y="3304474"/>
            <a:ext cx="786293"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Elle</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9397345" y="4050448"/>
            <a:ext cx="980661" cy="993913"/>
          </a:xfrm>
          <a:prstGeom prst="ellipse">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630826" y="407190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4</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8108670" y="3249245"/>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Todos </a:t>
            </a:r>
            <a:r>
              <a:rPr lang="es-MX" sz="2000" b="0" i="0" strike="noStrike" cap="none" spc="0" baseline="0" dirty="0">
                <a:solidFill>
                  <a:srgbClr val="000000"/>
                </a:solidFill>
                <a:effectLst/>
                <a:latin typeface="Tahoma"/>
                <a:ea typeface="Tahoma"/>
                <a:cs typeface="Tahoma"/>
              </a:rPr>
              <a:t>las anteriores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678027" y="3809906"/>
            <a:ext cx="847367" cy="1248557"/>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rcRect l="20491" t="29038" r="65078" b="19587"/>
          <a:stretch>
            <a:fillRect/>
          </a:stretch>
        </p:blipFill>
        <p:spPr>
          <a:xfrm>
            <a:off x="3202746" y="3890285"/>
            <a:ext cx="694295" cy="1393252"/>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rcRect l="33743" t="25344" r="49114" b="19845"/>
          <a:stretch>
            <a:fillRect/>
          </a:stretch>
        </p:blipFill>
        <p:spPr>
          <a:xfrm>
            <a:off x="5582226" y="3907394"/>
            <a:ext cx="761947" cy="1373227"/>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rcRect l="51388" t="26289" r="30501" b="14089"/>
          <a:stretch>
            <a:fillRect/>
          </a:stretch>
        </p:blipFill>
        <p:spPr>
          <a:xfrm>
            <a:off x="8391108" y="3932488"/>
            <a:ext cx="777332" cy="1288820"/>
          </a:xfrm>
          <a:prstGeom prst="rect">
            <a:avLst/>
          </a:prstGeom>
        </p:spPr>
      </p:pic>
      <p:sp>
        <p:nvSpPr>
          <p:cNvPr id="30" name="Footer Placeholder 3"/>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32810" y="306518"/>
            <a:ext cx="1370700" cy="542321"/>
          </a:xfrm>
          <a:prstGeom prst="rect">
            <a:avLst/>
          </a:prstGeom>
        </p:spPr>
      </p:pic>
      <p:sp>
        <p:nvSpPr>
          <p:cNvPr id="26" name="TextBox 25">
            <a:extLst>
              <a:ext uri="{FF2B5EF4-FFF2-40B4-BE49-F238E27FC236}">
                <a16:creationId xmlns:a16="http://schemas.microsoft.com/office/drawing/2014/main" id="{C1425D8D-A681-114D-8D9B-023A540FB001}"/>
              </a:ext>
            </a:extLst>
          </p:cNvPr>
          <p:cNvSpPr txBox="1"/>
          <p:nvPr/>
        </p:nvSpPr>
        <p:spPr>
          <a:xfrm>
            <a:off x="2067762" y="96007"/>
            <a:ext cx="5278969"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BOLETO DE SALIDA</a:t>
            </a:r>
          </a:p>
        </p:txBody>
      </p:sp>
    </p:spTree>
    <p:extLst>
      <p:ext uri="{BB962C8B-B14F-4D97-AF65-F5344CB8AC3E}">
        <p14:creationId xmlns:p14="http://schemas.microsoft.com/office/powerpoint/2010/main" val="210514741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7C8D4F-9B92-2C4A-921E-7DE8D32A2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0" name="Picture 9">
            <a:extLst>
              <a:ext uri="{FF2B5EF4-FFF2-40B4-BE49-F238E27FC236}">
                <a16:creationId xmlns:a16="http://schemas.microsoft.com/office/drawing/2014/main" id="{6CD7F54B-C94D-E64E-A6D8-6CC1032BA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3" name="Footer Placeholder 3">
            <a:extLst>
              <a:ext uri="{FF2B5EF4-FFF2-40B4-BE49-F238E27FC236}">
                <a16:creationId xmlns:a16="http://schemas.microsoft.com/office/drawing/2014/main" id="{59B7AFF4-C4B5-4648-863C-1DC864A5D0C6}"/>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a:extLst>
              <a:ext uri="{FF2B5EF4-FFF2-40B4-BE49-F238E27FC236}">
                <a16:creationId xmlns:a16="http://schemas.microsoft.com/office/drawing/2014/main" id="{4D9F005C-C51A-C14A-8EE6-90386C9BCD29}"/>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5" name="Group 14">
            <a:extLst>
              <a:ext uri="{FF2B5EF4-FFF2-40B4-BE49-F238E27FC236}">
                <a16:creationId xmlns:a16="http://schemas.microsoft.com/office/drawing/2014/main" id="{9C32D147-5EB6-A04D-866F-0B60E875E987}"/>
              </a:ext>
            </a:extLst>
          </p:cNvPr>
          <p:cNvGrpSpPr/>
          <p:nvPr/>
        </p:nvGrpSpPr>
        <p:grpSpPr>
          <a:xfrm>
            <a:off x="2129459" y="120255"/>
            <a:ext cx="9209100" cy="4967224"/>
            <a:chOff x="2129459" y="120255"/>
            <a:chExt cx="9209100" cy="4967224"/>
          </a:xfrm>
        </p:grpSpPr>
        <p:sp>
          <p:nvSpPr>
            <p:cNvPr id="17" name="Moon 16">
              <a:extLst>
                <a:ext uri="{FF2B5EF4-FFF2-40B4-BE49-F238E27FC236}">
                  <a16:creationId xmlns:a16="http://schemas.microsoft.com/office/drawing/2014/main" id="{18967F90-0C86-D241-B88B-66C1913832C8}"/>
                </a:ext>
              </a:extLst>
            </p:cNvPr>
            <p:cNvSpPr/>
            <p:nvPr/>
          </p:nvSpPr>
          <p:spPr>
            <a:xfrm rot="12641641">
              <a:off x="8576732" y="2457084"/>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93C94EF-CC53-C24A-8BF8-8F47F27ABEE7}"/>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B247312-F0B8-384D-81FF-021F0275A845}"/>
                </a:ext>
              </a:extLst>
            </p:cNvPr>
            <p:cNvGrpSpPr/>
            <p:nvPr/>
          </p:nvGrpSpPr>
          <p:grpSpPr>
            <a:xfrm>
              <a:off x="2129459" y="120255"/>
              <a:ext cx="9209100" cy="4967224"/>
              <a:chOff x="2129459" y="120255"/>
              <a:chExt cx="9209100" cy="4967224"/>
            </a:xfrm>
          </p:grpSpPr>
          <p:sp>
            <p:nvSpPr>
              <p:cNvPr id="19" name="Oval 18">
                <a:extLst>
                  <a:ext uri="{FF2B5EF4-FFF2-40B4-BE49-F238E27FC236}">
                    <a16:creationId xmlns:a16="http://schemas.microsoft.com/office/drawing/2014/main" id="{1A57C6F9-6ABB-D54D-B998-D069E43E275B}"/>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8402F01-8E76-774C-84D6-8F21B8FD57D6}"/>
                  </a:ext>
                </a:extLst>
              </p:cNvPr>
              <p:cNvGrpSpPr/>
              <p:nvPr/>
            </p:nvGrpSpPr>
            <p:grpSpPr>
              <a:xfrm>
                <a:off x="2129459" y="120255"/>
                <a:ext cx="9126420" cy="4967224"/>
                <a:chOff x="2129459" y="120255"/>
                <a:chExt cx="9126420" cy="4967224"/>
              </a:xfrm>
            </p:grpSpPr>
            <p:pic>
              <p:nvPicPr>
                <p:cNvPr id="21" name="Picture 2" descr="4f7404e9-4e46-4c7e-b722-ae5465174d6e@namprd16">
                  <a:extLst>
                    <a:ext uri="{FF2B5EF4-FFF2-40B4-BE49-F238E27FC236}">
                      <a16:creationId xmlns:a16="http://schemas.microsoft.com/office/drawing/2014/main" id="{96399171-2741-F74D-8223-53EAA0A771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7F88288B-C7B0-AC42-A248-BF16FD15782B}"/>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42AD2555-29D5-0146-825B-BD923373092B}"/>
                    </a:ext>
                  </a:extLst>
                </p:cNvPr>
                <p:cNvGrpSpPr/>
                <p:nvPr/>
              </p:nvGrpSpPr>
              <p:grpSpPr>
                <a:xfrm>
                  <a:off x="2428239" y="120255"/>
                  <a:ext cx="6453287" cy="646331"/>
                  <a:chOff x="2428239" y="120255"/>
                  <a:chExt cx="6453287" cy="646331"/>
                </a:xfrm>
              </p:grpSpPr>
              <p:sp>
                <p:nvSpPr>
                  <p:cNvPr id="27" name="Rectangle 26">
                    <a:extLst>
                      <a:ext uri="{FF2B5EF4-FFF2-40B4-BE49-F238E27FC236}">
                        <a16:creationId xmlns:a16="http://schemas.microsoft.com/office/drawing/2014/main" id="{D23AABB4-989D-6E46-9F45-99F4DB05A00D}"/>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FE90A34-6537-7941-9207-A12D1153D44C}"/>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sp>
              <p:nvSpPr>
                <p:cNvPr id="23" name="TextBox 22">
                  <a:extLst>
                    <a:ext uri="{FF2B5EF4-FFF2-40B4-BE49-F238E27FC236}">
                      <a16:creationId xmlns:a16="http://schemas.microsoft.com/office/drawing/2014/main" id="{A0BFA605-2494-7343-A46B-A1DE213955C1}"/>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4" name="TextBox 23">
                  <a:extLst>
                    <a:ext uri="{FF2B5EF4-FFF2-40B4-BE49-F238E27FC236}">
                      <a16:creationId xmlns:a16="http://schemas.microsoft.com/office/drawing/2014/main" id="{7CEAA45C-02E8-F849-B03C-751BFB9FBE14}"/>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sp>
              <p:nvSpPr>
                <p:cNvPr id="25" name="TextBox 24">
                  <a:extLst>
                    <a:ext uri="{FF2B5EF4-FFF2-40B4-BE49-F238E27FC236}">
                      <a16:creationId xmlns:a16="http://schemas.microsoft.com/office/drawing/2014/main" id="{7BC5B900-1692-1B4D-8A9B-74654B1301EB}"/>
                    </a:ext>
                  </a:extLst>
                </p:cNvPr>
                <p:cNvSpPr txBox="1"/>
                <p:nvPr/>
              </p:nvSpPr>
              <p:spPr>
                <a:xfrm rot="18672716">
                  <a:off x="8063248" y="3506640"/>
                  <a:ext cx="2253456" cy="457200"/>
                </a:xfrm>
                <a:prstGeom prst="rect">
                  <a:avLst/>
                </a:prstGeom>
                <a:noFill/>
              </p:spPr>
              <p:txBody>
                <a:bodyPr wrap="square" rtlCol="0">
                  <a:spAutoFit/>
                </a:bodyPr>
                <a:lstStyle/>
                <a:p>
                  <a:pPr lvl="0"/>
                  <a:r>
                    <a:rPr lang="es-MX" sz="2400" b="1" i="0" strike="noStrike" cap="none" spc="0" baseline="0" dirty="0">
                      <a:solidFill>
                        <a:srgbClr val="000000"/>
                      </a:solidFill>
                      <a:effectLst/>
                      <a:latin typeface="Tahoma"/>
                      <a:ea typeface="Tahoma"/>
                      <a:cs typeface="Tahoma"/>
                    </a:rPr>
                    <a:t>¡Pida ayuda!</a:t>
                  </a:r>
                </a:p>
              </p:txBody>
            </p:sp>
          </p:grpSp>
        </p:grpSp>
      </p:grpSp>
    </p:spTree>
    <p:extLst>
      <p:ext uri="{BB962C8B-B14F-4D97-AF65-F5344CB8AC3E}">
        <p14:creationId xmlns:p14="http://schemas.microsoft.com/office/powerpoint/2010/main" val="33963262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3119922" cy="6858000"/>
            <a:chOff x="0" y="0"/>
            <a:chExt cx="13119922" cy="68580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750374" y="1335419"/>
              <a:ext cx="4369548"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635109" y="2527857"/>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Transgénero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5135426" y="4716631"/>
              <a:ext cx="384706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Pronombres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093506" y="3660704"/>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9519319" y="5401166"/>
              <a:ext cx="2646995" cy="954107"/>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de pronombres</a:t>
              </a:r>
              <a:endParaRPr lang="en-US" sz="2800">
                <a:latin typeface="Tahoma" panose="020B0604030504040204" pitchFamily="34" charset="0"/>
                <a:ea typeface="Tahoma" panose="020B0604030504040204" pitchFamily="34" charset="0"/>
                <a:cs typeface="Tahoma" panose="020B0604030504040204" pitchFamily="34" charset="0"/>
              </a:endParaRPr>
            </a:p>
          </p:txBody>
        </p:sp>
      </p:grpSp>
      <p:pic>
        <p:nvPicPr>
          <p:cNvPr id="16" name="Picture 2" descr="251ddd9c-6984-4e5d-a621-f8d45ab332b2@namprd16"/>
          <p:cNvPicPr>
            <a:picLocks noChangeAspect="1" noChangeArrowheads="1"/>
          </p:cNvPicPr>
          <p:nvPr/>
        </p:nvPicPr>
        <p:blipFill>
          <a:blip r:embed="rId4" cstate="print">
            <a:extLst>
              <a:ext uri="{28A0092B-C50C-407E-A947-70E740481C1C}">
                <a14:useLocalDpi xmlns:a14="http://schemas.microsoft.com/office/drawing/2010/main" val="0"/>
              </a:ext>
            </a:extLst>
          </a:blip>
          <a:srcRect l="3105" r="72404" b="56511"/>
          <a:stretch>
            <a:fillRect/>
          </a:stretch>
        </p:blipFill>
        <p:spPr bwMode="auto">
          <a:xfrm>
            <a:off x="3273099" y="1959107"/>
            <a:ext cx="1209711" cy="121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8bacd9ed-f1b6-4261-8db5-35951ea9e9bf@namprd16"/>
          <p:cNvPicPr>
            <a:picLocks noChangeAspect="1" noChangeArrowheads="1"/>
          </p:cNvPicPr>
          <p:nvPr/>
        </p:nvPicPr>
        <p:blipFill>
          <a:blip r:embed="rId5">
            <a:extLst>
              <a:ext uri="{28A0092B-C50C-407E-A947-70E740481C1C}">
                <a14:useLocalDpi xmlns:a14="http://schemas.microsoft.com/office/drawing/2010/main" val="0"/>
              </a:ext>
            </a:extLst>
          </a:blip>
          <a:srcRect l="29263" r="33081"/>
          <a:stretch>
            <a:fillRect/>
          </a:stretch>
        </p:blipFill>
        <p:spPr bwMode="auto">
          <a:xfrm>
            <a:off x="2341692" y="1796596"/>
            <a:ext cx="1109728" cy="166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72311" y="4745405"/>
            <a:ext cx="765573"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Ella</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3389638" y="4747409"/>
            <a:ext cx="645104"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Él</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4176813" y="4765510"/>
            <a:ext cx="958613"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Elle</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6736233" y="668118"/>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6736234" y="1273807"/>
            <a:ext cx="1403544" cy="461665"/>
          </a:xfrm>
          <a:prstGeom prst="rect">
            <a:avLst/>
          </a:prstGeom>
          <a:noFill/>
          <a:ln w="38100">
            <a:solidFill>
              <a:schemeClr val="tx1"/>
            </a:solidFill>
          </a:ln>
        </p:spPr>
        <p:txBody>
          <a:bodyPr wrap="square" rtlCol="0">
            <a:spAutoFit/>
          </a:bodyPr>
          <a:lstStyle/>
          <a:p>
            <a:r>
              <a:rPr lang="es-MX" sz="2400" b="1" i="0" strike="noStrike" cap="none" spc="0" baseline="0" dirty="0">
                <a:solidFill>
                  <a:srgbClr val="000000"/>
                </a:solidFill>
                <a:effectLst/>
                <a:latin typeface="Tahoma"/>
                <a:ea typeface="Tahoma"/>
                <a:cs typeface="Tahoma"/>
              </a:rPr>
              <a:t>Hombre</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6736233" y="1860603"/>
            <a:ext cx="1913600"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No binario</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24" name="Picture 2" descr="dcc53b1c-057f-400f-bd04-b70f0f70ed24@namprd16"/>
          <p:cNvPicPr>
            <a:picLocks noChangeAspect="1" noChangeArrowheads="1"/>
          </p:cNvPicPr>
          <p:nvPr/>
        </p:nvPicPr>
        <p:blipFill>
          <a:blip r:embed="rId6">
            <a:extLst>
              <a:ext uri="{28A0092B-C50C-407E-A947-70E740481C1C}">
                <a14:useLocalDpi xmlns:a14="http://schemas.microsoft.com/office/drawing/2010/main" val="0"/>
              </a:ext>
            </a:extLst>
          </a:blip>
          <a:srcRect r="50518"/>
          <a:stretch>
            <a:fillRect/>
          </a:stretch>
        </p:blipFill>
        <p:spPr bwMode="auto">
          <a:xfrm>
            <a:off x="6183655" y="4894261"/>
            <a:ext cx="1992631" cy="226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8115776" y="5703793"/>
            <a:ext cx="1403545" cy="457200"/>
          </a:xfrm>
          <a:prstGeom prst="rect">
            <a:avLst/>
          </a:prstGeom>
          <a:noFill/>
          <a:ln w="38100">
            <a:solidFill>
              <a:schemeClr val="tx1"/>
            </a:solidFill>
          </a:ln>
        </p:spPr>
        <p:txBody>
          <a:bodyPr wrap="square" rtlCol="0">
            <a:spAutoFit/>
          </a:bodyPr>
          <a:lstStyle/>
          <a:p>
            <a:r>
              <a:rPr lang="es-MX" sz="2400" b="1" i="0" strike="noStrike" cap="none" spc="0" baseline="0">
                <a:solidFill>
                  <a:srgbClr val="000000"/>
                </a:solidFill>
                <a:effectLst/>
                <a:latin typeface="Tahoma"/>
                <a:ea typeface="Tahoma"/>
                <a:cs typeface="Tahoma"/>
              </a:rPr>
              <a:t>Mujer</a:t>
            </a:r>
            <a:endParaRPr lang="en-US" sz="2400" b="1">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7"/>
          <a:stretch>
            <a:fillRect/>
          </a:stretch>
        </p:blipFill>
        <p:spPr>
          <a:xfrm>
            <a:off x="2374035" y="3356829"/>
            <a:ext cx="1694056" cy="1186374"/>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30" name="TextBox 29">
            <a:extLst>
              <a:ext uri="{FF2B5EF4-FFF2-40B4-BE49-F238E27FC236}">
                <a16:creationId xmlns:a16="http://schemas.microsoft.com/office/drawing/2014/main" id="{5E7A712B-AD94-1726-2778-55E1EE4B553A}"/>
              </a:ext>
            </a:extLst>
          </p:cNvPr>
          <p:cNvSpPr txBox="1"/>
          <p:nvPr/>
        </p:nvSpPr>
        <p:spPr>
          <a:xfrm>
            <a:off x="1813716" y="139339"/>
            <a:ext cx="4600073" cy="646331"/>
          </a:xfrm>
          <a:prstGeom prst="rect">
            <a:avLst/>
          </a:prstGeom>
          <a:solidFill>
            <a:schemeClr val="bg1"/>
          </a:solidFill>
        </p:spPr>
        <p:txBody>
          <a:bodyPr wrap="square">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66C6E3A-4699-4345-9A91-188761ED2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084" cy="6858000"/>
          </a:xfrm>
          <a:prstGeom prst="rect">
            <a:avLst/>
          </a:prstGeom>
        </p:spPr>
      </p:pic>
      <p:pic>
        <p:nvPicPr>
          <p:cNvPr id="21" name="Picture 20">
            <a:extLst>
              <a:ext uri="{FF2B5EF4-FFF2-40B4-BE49-F238E27FC236}">
                <a16:creationId xmlns:a16="http://schemas.microsoft.com/office/drawing/2014/main" id="{B43D3B08-EB67-3742-86C7-7CB09F0F6992}"/>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2" name="Footer Placeholder 3">
            <a:extLst>
              <a:ext uri="{FF2B5EF4-FFF2-40B4-BE49-F238E27FC236}">
                <a16:creationId xmlns:a16="http://schemas.microsoft.com/office/drawing/2014/main" id="{A90468F0-9AC8-1748-AA23-0D0501EDF79B}"/>
              </a:ext>
            </a:extLst>
          </p:cNvPr>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23" name="Group 22">
            <a:extLst>
              <a:ext uri="{FF2B5EF4-FFF2-40B4-BE49-F238E27FC236}">
                <a16:creationId xmlns:a16="http://schemas.microsoft.com/office/drawing/2014/main" id="{836D94F3-70E5-CB4D-B35E-C976267B1EB2}"/>
              </a:ext>
            </a:extLst>
          </p:cNvPr>
          <p:cNvGrpSpPr/>
          <p:nvPr/>
        </p:nvGrpSpPr>
        <p:grpSpPr>
          <a:xfrm>
            <a:off x="2406631" y="134598"/>
            <a:ext cx="5500240" cy="1200329"/>
            <a:chOff x="2406631" y="174939"/>
            <a:chExt cx="4446585" cy="1200329"/>
          </a:xfrm>
        </p:grpSpPr>
        <p:sp>
          <p:nvSpPr>
            <p:cNvPr id="24" name="Rectangle 23">
              <a:extLst>
                <a:ext uri="{FF2B5EF4-FFF2-40B4-BE49-F238E27FC236}">
                  <a16:creationId xmlns:a16="http://schemas.microsoft.com/office/drawing/2014/main" id="{208062B0-FB8B-9F43-BA5E-AD8E7F77E257}"/>
                </a:ext>
              </a:extLst>
            </p:cNvPr>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31BBA7D-0DAF-A449-88A2-AD04B44F2378}"/>
                </a:ext>
              </a:extLst>
            </p:cNvPr>
            <p:cNvSpPr txBox="1"/>
            <p:nvPr/>
          </p:nvSpPr>
          <p:spPr>
            <a:xfrm>
              <a:off x="2550143" y="174939"/>
              <a:ext cx="3751948"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26" name="Group 25">
            <a:extLst>
              <a:ext uri="{FF2B5EF4-FFF2-40B4-BE49-F238E27FC236}">
                <a16:creationId xmlns:a16="http://schemas.microsoft.com/office/drawing/2014/main" id="{2A215C8B-F6C1-0847-9DCE-32D6A7543682}"/>
              </a:ext>
            </a:extLst>
          </p:cNvPr>
          <p:cNvGrpSpPr/>
          <p:nvPr/>
        </p:nvGrpSpPr>
        <p:grpSpPr>
          <a:xfrm>
            <a:off x="7102191" y="1924493"/>
            <a:ext cx="3657600" cy="2073349"/>
            <a:chOff x="7102191" y="1924493"/>
            <a:chExt cx="3657600" cy="2073349"/>
          </a:xfrm>
        </p:grpSpPr>
        <p:grpSp>
          <p:nvGrpSpPr>
            <p:cNvPr id="27" name="Group 26">
              <a:extLst>
                <a:ext uri="{FF2B5EF4-FFF2-40B4-BE49-F238E27FC236}">
                  <a16:creationId xmlns:a16="http://schemas.microsoft.com/office/drawing/2014/main" id="{98AE645B-6706-4D44-8759-6EF7851ED4D5}"/>
                </a:ext>
              </a:extLst>
            </p:cNvPr>
            <p:cNvGrpSpPr/>
            <p:nvPr/>
          </p:nvGrpSpPr>
          <p:grpSpPr>
            <a:xfrm>
              <a:off x="7410893" y="3189767"/>
              <a:ext cx="3253563" cy="808075"/>
              <a:chOff x="7410893" y="3189767"/>
              <a:chExt cx="3253563" cy="808075"/>
            </a:xfrm>
          </p:grpSpPr>
          <p:sp>
            <p:nvSpPr>
              <p:cNvPr id="29" name="Rectangle 28">
                <a:extLst>
                  <a:ext uri="{FF2B5EF4-FFF2-40B4-BE49-F238E27FC236}">
                    <a16:creationId xmlns:a16="http://schemas.microsoft.com/office/drawing/2014/main" id="{2C6994DD-F94F-DA46-97D2-D0758FCCFD83}"/>
                  </a:ext>
                </a:extLst>
              </p:cNvPr>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C6E819-4DF3-B146-9858-1F21B9941034}"/>
                  </a:ext>
                </a:extLst>
              </p:cNvPr>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a:extLst>
                <a:ext uri="{FF2B5EF4-FFF2-40B4-BE49-F238E27FC236}">
                  <a16:creationId xmlns:a16="http://schemas.microsoft.com/office/drawing/2014/main" id="{E9A709CA-ACD2-964D-8730-9CABA8478901}"/>
                </a:ext>
              </a:extLst>
            </p:cNvPr>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18AD62E-E575-0E48-B796-66D5268BB049}"/>
              </a:ext>
            </a:extLst>
          </p:cNvPr>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dirty="0">
                <a:solidFill>
                  <a:srgbClr val="000000"/>
                </a:solidFill>
                <a:effectLst/>
                <a:latin typeface="Tahoma"/>
                <a:ea typeface="Tahoma"/>
                <a:cs typeface="Tahoma"/>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61914754-9A87-E043-8F33-60365444DF92}"/>
              </a:ext>
            </a:extLst>
          </p:cNvPr>
          <p:cNvSpPr/>
          <p:nvPr/>
        </p:nvSpPr>
        <p:spPr>
          <a:xfrm>
            <a:off x="10499833" y="2722179"/>
            <a:ext cx="30199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28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10"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 name="Rectangle 1">
            <a:extLst>
              <a:ext uri="{FF2B5EF4-FFF2-40B4-BE49-F238E27FC236}">
                <a16:creationId xmlns:a16="http://schemas.microsoft.com/office/drawing/2014/main" id="{9640B9CC-B9F5-B849-B5B6-426B3D4A7206}"/>
              </a:ext>
            </a:extLst>
          </p:cNvPr>
          <p:cNvSpPr/>
          <p:nvPr/>
        </p:nvSpPr>
        <p:spPr>
          <a:xfrm>
            <a:off x="8777600" y="1324303"/>
            <a:ext cx="2846841" cy="3111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40663C-6150-5443-A14A-6EF2B3B7927B}"/>
              </a:ext>
            </a:extLst>
          </p:cNvPr>
          <p:cNvSpPr txBox="1"/>
          <p:nvPr/>
        </p:nvSpPr>
        <p:spPr>
          <a:xfrm>
            <a:off x="1778000" y="2149039"/>
            <a:ext cx="9918700" cy="1754326"/>
          </a:xfrm>
          <a:prstGeom prst="rect">
            <a:avLst/>
          </a:prstGeom>
          <a:solidFill>
            <a:schemeClr val="bg1"/>
          </a:solidFill>
        </p:spPr>
        <p:txBody>
          <a:bodyPr wrap="square">
            <a:spAutoFit/>
          </a:bodyPr>
          <a:lstStyle/>
          <a:p>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Este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trabajo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cuenta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apoyo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Texas para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Discapacidades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Desarrollo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mediante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Administración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para la Vida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Comunitaria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(ACL)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Departamento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Salud</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Servicios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Humanos (HHS), Washington, D.C. 20201, con una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subvención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100%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financiada</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con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fondos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federales por un total de $5,907,507.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esfuerzos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Consejo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son los del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beneficiario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y no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representan</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necesariamente</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los puntos de vista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oficiales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o un aval de ACL, HHS o el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gobierno</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los </a:t>
            </a:r>
            <a:r>
              <a:rPr lang="en-US" sz="18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Estados</a:t>
            </a:r>
            <a:r>
              <a:rPr lang="en-US" sz="1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Unidos.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522386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63084"/>
            <a:ext cx="1370700" cy="542321"/>
          </a:xfrm>
          <a:prstGeom prst="rect">
            <a:avLst/>
          </a:prstGeom>
        </p:spPr>
      </p:pic>
      <p:sp>
        <p:nvSpPr>
          <p:cNvPr id="9" name="Footer Placeholder 3"/>
          <p:cNvSpPr txBox="1"/>
          <p:nvPr/>
        </p:nvSpPr>
        <p:spPr>
          <a:xfrm>
            <a:off x="8967435" y="6506432"/>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endParaRPr lang="en-US" b="1">
              <a:solidFill>
                <a:schemeClr val="tx1"/>
              </a:solidFill>
            </a:endParaRPr>
          </a:p>
        </p:txBody>
      </p:sp>
      <p:sp>
        <p:nvSpPr>
          <p:cNvPr id="7" name="Rectangle 6">
            <a:extLst>
              <a:ext uri="{FF2B5EF4-FFF2-40B4-BE49-F238E27FC236}">
                <a16:creationId xmlns:a16="http://schemas.microsoft.com/office/drawing/2014/main" id="{AF2860B7-75DD-E8CA-5472-8998FBA34169}"/>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39496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 y="0"/>
            <a:ext cx="12170664" cy="68565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8" name="Footer Placeholder 3"/>
          <p:cNvSpPr txBox="1"/>
          <p:nvPr/>
        </p:nvSpPr>
        <p:spPr>
          <a:xfrm>
            <a:off x="8902119" y="650811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
        <p:nvSpPr>
          <p:cNvPr id="9" name="TextBox 8">
            <a:extLst>
              <a:ext uri="{FF2B5EF4-FFF2-40B4-BE49-F238E27FC236}">
                <a16:creationId xmlns:a16="http://schemas.microsoft.com/office/drawing/2014/main" id="{754FE69F-C7BF-9D05-5487-8B7D34ADE35E}"/>
              </a:ext>
            </a:extLst>
          </p:cNvPr>
          <p:cNvSpPr txBox="1"/>
          <p:nvPr/>
        </p:nvSpPr>
        <p:spPr>
          <a:xfrm rot="20944219">
            <a:off x="1503950" y="2949760"/>
            <a:ext cx="2743200" cy="713232"/>
          </a:xfrm>
          <a:prstGeom prst="rect">
            <a:avLst/>
          </a:prstGeom>
          <a:solidFill>
            <a:schemeClr val="bg1"/>
          </a:solidFill>
        </p:spPr>
        <p:txBody>
          <a:bodyPr wrap="square">
            <a:spAutoFit/>
          </a:bodyPr>
          <a:lstStyle/>
          <a:p>
            <a:r>
              <a:rPr lang="es-MX" sz="3600" b="1" dirty="0"/>
              <a:t>SEGURO/A/E </a:t>
            </a:r>
          </a:p>
        </p:txBody>
      </p:sp>
      <p:sp>
        <p:nvSpPr>
          <p:cNvPr id="10" name="TextBox 9">
            <a:extLst>
              <a:ext uri="{FF2B5EF4-FFF2-40B4-BE49-F238E27FC236}">
                <a16:creationId xmlns:a16="http://schemas.microsoft.com/office/drawing/2014/main" id="{03887D0F-96FD-4935-F2D3-D9EF7C1E4091}"/>
              </a:ext>
            </a:extLst>
          </p:cNvPr>
          <p:cNvSpPr txBox="1"/>
          <p:nvPr/>
        </p:nvSpPr>
        <p:spPr>
          <a:xfrm rot="20920037">
            <a:off x="8534160" y="2971242"/>
            <a:ext cx="3369350" cy="646331"/>
          </a:xfrm>
          <a:prstGeom prst="rect">
            <a:avLst/>
          </a:prstGeom>
          <a:solidFill>
            <a:schemeClr val="bg1"/>
          </a:solidFill>
        </p:spPr>
        <p:txBody>
          <a:bodyPr wrap="square">
            <a:spAutoFit/>
          </a:bodyPr>
          <a:lstStyle/>
          <a:p>
            <a:r>
              <a:rPr lang="es-MX" sz="3600" b="1" dirty="0"/>
              <a:t>RESPETADO/A/E</a:t>
            </a:r>
          </a:p>
        </p:txBody>
      </p:sp>
      <p:sp>
        <p:nvSpPr>
          <p:cNvPr id="11" name="TextBox 10">
            <a:extLst>
              <a:ext uri="{FF2B5EF4-FFF2-40B4-BE49-F238E27FC236}">
                <a16:creationId xmlns:a16="http://schemas.microsoft.com/office/drawing/2014/main" id="{A6482398-857F-2607-059E-A665DADBC55D}"/>
              </a:ext>
            </a:extLst>
          </p:cNvPr>
          <p:cNvSpPr txBox="1"/>
          <p:nvPr/>
        </p:nvSpPr>
        <p:spPr>
          <a:xfrm>
            <a:off x="2502994" y="5162664"/>
            <a:ext cx="1656209" cy="646331"/>
          </a:xfrm>
          <a:prstGeom prst="rect">
            <a:avLst/>
          </a:prstGeom>
          <a:solidFill>
            <a:schemeClr val="bg1"/>
          </a:solidFill>
        </p:spPr>
        <p:txBody>
          <a:bodyPr wrap="square">
            <a:spAutoFit/>
          </a:bodyPr>
          <a:lstStyle/>
          <a:p>
            <a:pPr algn="ctr"/>
            <a:r>
              <a:rPr lang="es-MX" dirty="0"/>
              <a:t>Su género es real</a:t>
            </a:r>
          </a:p>
        </p:txBody>
      </p:sp>
      <p:sp>
        <p:nvSpPr>
          <p:cNvPr id="12" name="TextBox 11">
            <a:extLst>
              <a:ext uri="{FF2B5EF4-FFF2-40B4-BE49-F238E27FC236}">
                <a16:creationId xmlns:a16="http://schemas.microsoft.com/office/drawing/2014/main" id="{8D958F13-07E7-C873-3FD1-BF4DBA00E4BC}"/>
              </a:ext>
            </a:extLst>
          </p:cNvPr>
          <p:cNvSpPr txBox="1"/>
          <p:nvPr/>
        </p:nvSpPr>
        <p:spPr>
          <a:xfrm>
            <a:off x="4736902" y="5061675"/>
            <a:ext cx="1527264" cy="646331"/>
          </a:xfrm>
          <a:prstGeom prst="rect">
            <a:avLst/>
          </a:prstGeom>
          <a:solidFill>
            <a:schemeClr val="bg1"/>
          </a:solidFill>
        </p:spPr>
        <p:txBody>
          <a:bodyPr wrap="square">
            <a:spAutoFit/>
          </a:bodyPr>
          <a:lstStyle/>
          <a:p>
            <a:pPr algn="ctr"/>
            <a:r>
              <a:rPr lang="es-MX" dirty="0"/>
              <a:t>Su identidad es válida</a:t>
            </a:r>
          </a:p>
        </p:txBody>
      </p:sp>
      <p:sp>
        <p:nvSpPr>
          <p:cNvPr id="13" name="TextBox 12">
            <a:extLst>
              <a:ext uri="{FF2B5EF4-FFF2-40B4-BE49-F238E27FC236}">
                <a16:creationId xmlns:a16="http://schemas.microsoft.com/office/drawing/2014/main" id="{F2BEE1DB-9EA9-AEA3-6DBA-EE196D2FA9C2}"/>
              </a:ext>
            </a:extLst>
          </p:cNvPr>
          <p:cNvSpPr txBox="1"/>
          <p:nvPr/>
        </p:nvSpPr>
        <p:spPr>
          <a:xfrm>
            <a:off x="7010280" y="5132563"/>
            <a:ext cx="1446994" cy="685800"/>
          </a:xfrm>
          <a:prstGeom prst="rect">
            <a:avLst/>
          </a:prstGeom>
          <a:solidFill>
            <a:schemeClr val="bg1"/>
          </a:solidFill>
        </p:spPr>
        <p:txBody>
          <a:bodyPr wrap="square">
            <a:spAutoFit/>
          </a:bodyPr>
          <a:lstStyle/>
          <a:p>
            <a:pPr algn="ctr"/>
            <a:r>
              <a:rPr lang="es-MX" dirty="0"/>
              <a:t>Es digno/a/e de amor</a:t>
            </a:r>
          </a:p>
        </p:txBody>
      </p:sp>
      <p:sp>
        <p:nvSpPr>
          <p:cNvPr id="14" name="TextBox 13">
            <a:extLst>
              <a:ext uri="{FF2B5EF4-FFF2-40B4-BE49-F238E27FC236}">
                <a16:creationId xmlns:a16="http://schemas.microsoft.com/office/drawing/2014/main" id="{75036EB8-4EB4-E5AB-9CA7-0869F1F5EB88}"/>
              </a:ext>
            </a:extLst>
          </p:cNvPr>
          <p:cNvSpPr txBox="1"/>
          <p:nvPr/>
        </p:nvSpPr>
        <p:spPr>
          <a:xfrm>
            <a:off x="8905865" y="5141642"/>
            <a:ext cx="2231136" cy="713232"/>
          </a:xfrm>
          <a:prstGeom prst="rect">
            <a:avLst/>
          </a:prstGeom>
          <a:solidFill>
            <a:schemeClr val="bg1"/>
          </a:solidFill>
        </p:spPr>
        <p:txBody>
          <a:bodyPr wrap="square">
            <a:spAutoFit/>
          </a:bodyPr>
          <a:lstStyle/>
          <a:p>
            <a:pPr algn="ctr"/>
            <a:r>
              <a:rPr lang="es-MX" dirty="0"/>
              <a:t>Tiene derecho a sentirse seguro/a/e</a:t>
            </a:r>
          </a:p>
        </p:txBody>
      </p:sp>
      <p:sp>
        <p:nvSpPr>
          <p:cNvPr id="2" name="Rectangle 1">
            <a:extLst>
              <a:ext uri="{FF2B5EF4-FFF2-40B4-BE49-F238E27FC236}">
                <a16:creationId xmlns:a16="http://schemas.microsoft.com/office/drawing/2014/main" id="{BFEC6BFB-941F-A948-A3A9-F339704CB885}"/>
              </a:ext>
            </a:extLst>
          </p:cNvPr>
          <p:cNvSpPr/>
          <p:nvPr/>
        </p:nvSpPr>
        <p:spPr>
          <a:xfrm>
            <a:off x="2627197" y="365950"/>
            <a:ext cx="6239570" cy="515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5BF1F0-6E89-FE06-BDE5-779E19C44881}"/>
              </a:ext>
            </a:extLst>
          </p:cNvPr>
          <p:cNvSpPr txBox="1"/>
          <p:nvPr/>
        </p:nvSpPr>
        <p:spPr>
          <a:xfrm>
            <a:off x="2502994" y="-142486"/>
            <a:ext cx="8473428" cy="1200329"/>
          </a:xfrm>
          <a:prstGeom prst="rect">
            <a:avLst/>
          </a:prstGeom>
          <a:noFill/>
        </p:spPr>
        <p:txBody>
          <a:bodyPr wrap="square">
            <a:spAutoFit/>
          </a:bodyPr>
          <a:lstStyle/>
          <a:p>
            <a:r>
              <a:rPr lang="es-MX" sz="3600" b="1" dirty="0">
                <a:latin typeface="Marvin Round" panose="02000000000000000000" pitchFamily="2" charset="0"/>
              </a:rPr>
              <a:t>UN ESPACIO SEGURO PARA TODO EL MUNDO</a:t>
            </a:r>
          </a:p>
        </p:txBody>
      </p:sp>
    </p:spTree>
    <p:extLst>
      <p:ext uri="{BB962C8B-B14F-4D97-AF65-F5344CB8AC3E}">
        <p14:creationId xmlns:p14="http://schemas.microsoft.com/office/powerpoint/2010/main" val="21325463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369" y="113661"/>
            <a:ext cx="3381648" cy="1325563"/>
          </a:xfrm>
        </p:spPr>
        <p:txBody>
          <a:bodyPr>
            <a:normAutofit/>
          </a:bodyPr>
          <a:lstStyle/>
          <a:p>
            <a:r>
              <a:rPr lang="es-MX" sz="6600" b="1" i="0" strike="noStrike" cap="none" spc="0" baseline="0">
                <a:solidFill>
                  <a:srgbClr val="000000"/>
                </a:solidFill>
                <a:effectLst/>
                <a:latin typeface="Tahoma"/>
                <a:ea typeface="Tahoma"/>
                <a:cs typeface="Tahoma"/>
              </a:rPr>
              <a:t>Género</a:t>
            </a:r>
            <a:endParaRPr lang="en-US" sz="6600" b="1">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95033" y="5195791"/>
            <a:ext cx="11704320" cy="1737360"/>
          </a:xfrm>
          <a:prstGeom prst="rect">
            <a:avLst/>
          </a:prstGeom>
          <a:noFill/>
        </p:spPr>
        <p:txBody>
          <a:bodyPr wrap="square" rtlCol="0">
            <a:spAutoFit/>
          </a:bodyPr>
          <a:lstStyle/>
          <a:p>
            <a:pPr algn="ctr"/>
            <a:r>
              <a:rPr lang="es-MX" sz="3600" b="1" i="0" strike="noStrike" cap="none" spc="0" baseline="0" dirty="0">
                <a:solidFill>
                  <a:srgbClr val="000000"/>
                </a:solidFill>
                <a:effectLst/>
                <a:latin typeface="Tahoma"/>
                <a:ea typeface="Tahoma"/>
                <a:cs typeface="Tahoma"/>
              </a:rPr>
              <a:t>El género es una manera en que usted nos indica quién es, si es un hombre, una mujer o una persona no binaria.</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3567" y="4632074"/>
            <a:ext cx="11592231" cy="779929"/>
          </a:xfrm>
          <a:prstGeom prst="rect">
            <a:avLst/>
          </a:prstGeom>
        </p:spPr>
      </p:pic>
      <p:pic>
        <p:nvPicPr>
          <p:cNvPr id="2050" name="Picture 2" descr="251ddd9c-6984-4e5d-a621-f8d45ab332b2@namprd16"/>
          <p:cNvPicPr>
            <a:picLocks noChangeAspect="1" noChangeArrowheads="1"/>
          </p:cNvPicPr>
          <p:nvPr/>
        </p:nvPicPr>
        <p:blipFill>
          <a:blip r:embed="rId4">
            <a:extLst>
              <a:ext uri="{28A0092B-C50C-407E-A947-70E740481C1C}">
                <a14:useLocalDpi xmlns:a14="http://schemas.microsoft.com/office/drawing/2010/main" val="0"/>
              </a:ext>
            </a:extLst>
          </a:blip>
          <a:srcRect r="24177"/>
          <a:stretch>
            <a:fillRect/>
          </a:stretch>
        </p:blipFill>
        <p:spPr bwMode="auto">
          <a:xfrm>
            <a:off x="533721" y="1202543"/>
            <a:ext cx="4844858" cy="360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6dda89c7-199b-4b63-b1b8-ce8898104b06@namprd16"/>
          <p:cNvPicPr>
            <a:picLocks noChangeAspect="1" noChangeArrowheads="1"/>
          </p:cNvPicPr>
          <p:nvPr/>
        </p:nvPicPr>
        <p:blipFill>
          <a:blip r:embed="rId5">
            <a:extLst>
              <a:ext uri="{28A0092B-C50C-407E-A947-70E740481C1C}">
                <a14:useLocalDpi xmlns:a14="http://schemas.microsoft.com/office/drawing/2010/main" val="0"/>
              </a:ext>
            </a:extLst>
          </a:blip>
          <a:srcRect l="34151"/>
          <a:stretch>
            <a:fillRect/>
          </a:stretch>
        </p:blipFill>
        <p:spPr bwMode="auto">
          <a:xfrm>
            <a:off x="7408600" y="1002697"/>
            <a:ext cx="463719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b5e538bf-dea1-4fc0-bd12-ea13e236b588@namprd16"/>
          <p:cNvPicPr>
            <a:picLocks noChangeAspect="1" noChangeArrowheads="1"/>
          </p:cNvPicPr>
          <p:nvPr/>
        </p:nvPicPr>
        <p:blipFill>
          <a:blip r:embed="rId6">
            <a:extLst>
              <a:ext uri="{28A0092B-C50C-407E-A947-70E740481C1C}">
                <a14:useLocalDpi xmlns:a14="http://schemas.microsoft.com/office/drawing/2010/main" val="0"/>
              </a:ext>
            </a:extLst>
          </a:blip>
          <a:srcRect r="60187"/>
          <a:stretch>
            <a:fillRect/>
          </a:stretch>
        </p:blipFill>
        <p:spPr bwMode="auto">
          <a:xfrm>
            <a:off x="4621736" y="873198"/>
            <a:ext cx="3050915" cy="432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2"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37280877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589" y="324715"/>
            <a:ext cx="3956270" cy="1325563"/>
          </a:xfrm>
        </p:spPr>
        <p:txBody>
          <a:bodyPr>
            <a:normAutofit/>
          </a:bodyPr>
          <a:lstStyle/>
          <a:p>
            <a:r>
              <a:rPr lang="es-MX" sz="7200" b="1" i="0" strike="noStrike" cap="none" spc="0" baseline="0">
                <a:solidFill>
                  <a:srgbClr val="000000"/>
                </a:solidFill>
                <a:effectLst/>
                <a:latin typeface="Tahoma"/>
                <a:ea typeface="Tahoma"/>
                <a:cs typeface="Tahoma"/>
              </a:rPr>
              <a:t>Mujer</a:t>
            </a:r>
            <a:endParaRPr lang="en-US" sz="72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4098" name="Picture 2" descr="f8df2255-0d3d-417b-8ec5-d6338347f112@namprd16"/>
          <p:cNvPicPr>
            <a:picLocks noChangeAspect="1" noChangeArrowheads="1"/>
          </p:cNvPicPr>
          <p:nvPr/>
        </p:nvPicPr>
        <p:blipFill>
          <a:blip r:embed="rId4">
            <a:extLst>
              <a:ext uri="{28A0092B-C50C-407E-A947-70E740481C1C}">
                <a14:useLocalDpi xmlns:a14="http://schemas.microsoft.com/office/drawing/2010/main" val="0"/>
              </a:ext>
            </a:extLst>
          </a:blip>
          <a:srcRect l="1" r="54101"/>
          <a:stretch>
            <a:fillRect/>
          </a:stretch>
        </p:blipFill>
        <p:spPr bwMode="auto">
          <a:xfrm>
            <a:off x="-58278" y="1226615"/>
            <a:ext cx="4845255" cy="58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6dda89c7-199b-4b63-b1b8-ce8898104b06@namprd16"/>
          <p:cNvPicPr>
            <a:picLocks noChangeAspect="1" noChangeArrowheads="1"/>
          </p:cNvPicPr>
          <p:nvPr/>
        </p:nvPicPr>
        <p:blipFill>
          <a:blip r:embed="rId5">
            <a:extLst>
              <a:ext uri="{28A0092B-C50C-407E-A947-70E740481C1C}">
                <a14:useLocalDpi xmlns:a14="http://schemas.microsoft.com/office/drawing/2010/main" val="0"/>
              </a:ext>
            </a:extLst>
          </a:blip>
          <a:srcRect l="1" r="74006"/>
          <a:stretch>
            <a:fillRect/>
          </a:stretch>
        </p:blipFill>
        <p:spPr bwMode="auto">
          <a:xfrm>
            <a:off x="7305906" y="1318727"/>
            <a:ext cx="2427489" cy="526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6dda89c7-199b-4b63-b1b8-ce8898104b06@namprd16"/>
          <p:cNvPicPr>
            <a:picLocks noChangeAspect="1" noChangeArrowheads="1"/>
          </p:cNvPicPr>
          <p:nvPr/>
        </p:nvPicPr>
        <p:blipFill>
          <a:blip r:embed="rId5">
            <a:extLst>
              <a:ext uri="{28A0092B-C50C-407E-A947-70E740481C1C}">
                <a14:useLocalDpi xmlns:a14="http://schemas.microsoft.com/office/drawing/2010/main" val="0"/>
              </a:ext>
            </a:extLst>
          </a:blip>
          <a:srcRect l="32291" r="44779"/>
          <a:stretch>
            <a:fillRect/>
          </a:stretch>
        </p:blipFill>
        <p:spPr bwMode="auto">
          <a:xfrm>
            <a:off x="9264156" y="960139"/>
            <a:ext cx="2311220" cy="568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b5e538bf-dea1-4fc0-bd12-ea13e236b588@namprd16"/>
          <p:cNvPicPr>
            <a:picLocks noChangeAspect="1" noChangeArrowheads="1"/>
          </p:cNvPicPr>
          <p:nvPr/>
        </p:nvPicPr>
        <p:blipFill>
          <a:blip r:embed="rId6">
            <a:extLst>
              <a:ext uri="{28A0092B-C50C-407E-A947-70E740481C1C}">
                <a14:useLocalDpi xmlns:a14="http://schemas.microsoft.com/office/drawing/2010/main" val="0"/>
              </a:ext>
            </a:extLst>
          </a:blip>
          <a:srcRect r="60187"/>
          <a:stretch>
            <a:fillRect/>
          </a:stretch>
        </p:blipFill>
        <p:spPr bwMode="auto">
          <a:xfrm>
            <a:off x="3411235" y="748378"/>
            <a:ext cx="4615942" cy="65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3"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40507311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037" y="240032"/>
            <a:ext cx="3615290" cy="1325563"/>
          </a:xfrm>
        </p:spPr>
        <p:txBody>
          <a:bodyPr>
            <a:normAutofit fontScale="90000"/>
          </a:bodyPr>
          <a:lstStyle/>
          <a:p>
            <a:r>
              <a:rPr lang="es-MX" sz="7200" b="1" i="0" strike="noStrike" cap="none" spc="0" baseline="0" dirty="0">
                <a:solidFill>
                  <a:srgbClr val="000000"/>
                </a:solidFill>
                <a:effectLst/>
                <a:latin typeface="Tahoma"/>
                <a:ea typeface="Tahoma"/>
                <a:cs typeface="Tahoma"/>
              </a:rPr>
              <a:t>Hombre</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1289" y="0"/>
            <a:ext cx="2088777" cy="1694330"/>
          </a:xfrm>
          <a:prstGeom prst="rect">
            <a:avLst/>
          </a:prstGeom>
        </p:spPr>
      </p:pic>
      <p:pic>
        <p:nvPicPr>
          <p:cNvPr id="5122" name="Picture 2" descr="251ddd9c-6984-4e5d-a621-f8d45ab332b2@namprd16"/>
          <p:cNvPicPr>
            <a:picLocks noChangeAspect="1" noChangeArrowheads="1"/>
          </p:cNvPicPr>
          <p:nvPr/>
        </p:nvPicPr>
        <p:blipFill>
          <a:blip r:embed="rId4">
            <a:extLst>
              <a:ext uri="{28A0092B-C50C-407E-A947-70E740481C1C}">
                <a14:useLocalDpi xmlns:a14="http://schemas.microsoft.com/office/drawing/2010/main" val="0"/>
              </a:ext>
            </a:extLst>
          </a:blip>
          <a:srcRect r="24679"/>
          <a:stretch>
            <a:fillRect/>
          </a:stretch>
        </p:blipFill>
        <p:spPr bwMode="auto">
          <a:xfrm>
            <a:off x="-78853" y="1417370"/>
            <a:ext cx="7268548" cy="544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1ad39b3f-bb94-4a22-b31f-74a23c17a3e4@namprd16"/>
          <p:cNvPicPr>
            <a:picLocks noChangeAspect="1" noChangeArrowheads="1"/>
          </p:cNvPicPr>
          <p:nvPr/>
        </p:nvPicPr>
        <p:blipFill>
          <a:blip r:embed="rId5">
            <a:extLst>
              <a:ext uri="{28A0092B-C50C-407E-A947-70E740481C1C}">
                <a14:useLocalDpi xmlns:a14="http://schemas.microsoft.com/office/drawing/2010/main" val="0"/>
              </a:ext>
            </a:extLst>
          </a:blip>
          <a:srcRect r="43888"/>
          <a:stretch>
            <a:fillRect/>
          </a:stretch>
        </p:blipFill>
        <p:spPr bwMode="auto">
          <a:xfrm>
            <a:off x="6337412" y="975837"/>
            <a:ext cx="5789272" cy="58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7260649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529" y="89021"/>
            <a:ext cx="8146143" cy="1325563"/>
          </a:xfrm>
        </p:spPr>
        <p:txBody>
          <a:bodyPr>
            <a:normAutofit/>
          </a:bodyPr>
          <a:lstStyle/>
          <a:p>
            <a:r>
              <a:rPr lang="es-MX" sz="6600" b="1" i="0" strike="noStrike" cap="none" spc="0" baseline="0">
                <a:solidFill>
                  <a:srgbClr val="000000"/>
                </a:solidFill>
                <a:effectLst/>
                <a:latin typeface="Tahoma"/>
                <a:ea typeface="Tahoma"/>
                <a:cs typeface="Tahoma"/>
              </a:rPr>
              <a:t>Persona no binaria</a:t>
            </a:r>
            <a:endParaRPr lang="en-US" sz="66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29496" y="-14748"/>
            <a:ext cx="2026025" cy="1613647"/>
          </a:xfrm>
          <a:prstGeom prst="rect">
            <a:avLst/>
          </a:prstGeom>
        </p:spPr>
      </p:pic>
      <p:pic>
        <p:nvPicPr>
          <p:cNvPr id="6146" name="Picture 2" descr="f968eff9-e0ff-4ed8-a3c7-a4cd75eac9cb@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7273" y="1556453"/>
            <a:ext cx="9591801" cy="54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1ad39b3f-bb94-4a22-b31f-74a23c17a3e4@namprd16"/>
          <p:cNvPicPr>
            <a:picLocks noChangeAspect="1" noChangeArrowheads="1"/>
          </p:cNvPicPr>
          <p:nvPr/>
        </p:nvPicPr>
        <p:blipFill>
          <a:blip r:embed="rId5">
            <a:extLst>
              <a:ext uri="{28A0092B-C50C-407E-A947-70E740481C1C}">
                <a14:useLocalDpi xmlns:a14="http://schemas.microsoft.com/office/drawing/2010/main" val="0"/>
              </a:ext>
            </a:extLst>
          </a:blip>
          <a:srcRect l="60251" r="17138"/>
          <a:stretch>
            <a:fillRect/>
          </a:stretch>
        </p:blipFill>
        <p:spPr bwMode="auto">
          <a:xfrm>
            <a:off x="7508708" y="1262636"/>
            <a:ext cx="2146469" cy="537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b5e538bf-dea1-4fc0-bd12-ea13e236b588@namprd16"/>
          <p:cNvPicPr>
            <a:picLocks noChangeAspect="1" noChangeArrowheads="1"/>
          </p:cNvPicPr>
          <p:nvPr/>
        </p:nvPicPr>
        <p:blipFill>
          <a:blip r:embed="rId6">
            <a:extLst>
              <a:ext uri="{28A0092B-C50C-407E-A947-70E740481C1C}">
                <a14:useLocalDpi xmlns:a14="http://schemas.microsoft.com/office/drawing/2010/main" val="0"/>
              </a:ext>
            </a:extLst>
          </a:blip>
          <a:srcRect l="62192"/>
          <a:stretch>
            <a:fillRect/>
          </a:stretch>
        </p:blipFill>
        <p:spPr bwMode="auto">
          <a:xfrm>
            <a:off x="9354528" y="1188559"/>
            <a:ext cx="3120069" cy="526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0" name="Footer Placeholder 3"/>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endParaRPr lang="en-US" b="1" dirty="0">
              <a:solidFill>
                <a:schemeClr val="tx1"/>
              </a:solidFill>
            </a:endParaRPr>
          </a:p>
        </p:txBody>
      </p:sp>
    </p:spTree>
    <p:extLst>
      <p:ext uri="{BB962C8B-B14F-4D97-AF65-F5344CB8AC3E}">
        <p14:creationId xmlns:p14="http://schemas.microsoft.com/office/powerpoint/2010/main" val="19447783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22038</TotalTime>
  <Words>5215</Words>
  <Application>Microsoft Macintosh PowerPoint</Application>
  <PresentationFormat>Widescreen</PresentationFormat>
  <Paragraphs>565</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PraterBlockPro</vt:lpstr>
      <vt:lpstr>Calibri</vt:lpstr>
      <vt:lpstr>Marvin Round</vt:lpstr>
      <vt:lpstr>Arial</vt:lpstr>
      <vt:lpstr>Smoothy Slanted</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PowerPoint Presentation</vt:lpstr>
      <vt:lpstr>Género</vt:lpstr>
      <vt:lpstr>Mujer</vt:lpstr>
      <vt:lpstr>Hombre</vt:lpstr>
      <vt:lpstr>Persona no binaria</vt:lpstr>
      <vt:lpstr>PowerPoint Presentation</vt:lpstr>
      <vt:lpstr>¿Cuál es su género?</vt:lpstr>
      <vt:lpstr>PowerPoint Presentation</vt:lpstr>
      <vt:lpstr>Transgénero</vt:lpstr>
      <vt:lpstr>Mujer trans</vt:lpstr>
      <vt:lpstr>Hombre trans</vt:lpstr>
      <vt:lpstr>PowerPoint Presentation</vt:lpstr>
      <vt:lpstr>PowerPoint Presentation</vt:lpstr>
      <vt:lpstr>PowerPoint Presentation</vt:lpstr>
      <vt:lpstr>Pronombres</vt:lpstr>
      <vt:lpstr>El pronombre para mujer  es “ella”.</vt:lpstr>
      <vt:lpstr>PowerPoint Presentation</vt:lpstr>
      <vt:lpstr>PowerPoint Presentation</vt:lpstr>
      <vt:lpstr>PowerPoint Presentation</vt:lpstr>
      <vt:lpstr>PowerPoint Presentation</vt:lpstr>
      <vt:lpstr>PowerPoint Presentation</vt:lpstr>
      <vt:lpstr>Práctica de pronombres</vt:lpstr>
      <vt:lpstr>PowerPoint Presentation</vt:lpstr>
      <vt:lpstr>Juego de pronombres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273</cp:revision>
  <dcterms:created xsi:type="dcterms:W3CDTF">2021-06-11T20:56:57Z</dcterms:created>
  <dcterms:modified xsi:type="dcterms:W3CDTF">2023-02-28T21:18:18Z</dcterms:modified>
</cp:coreProperties>
</file>